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58" r:id="rId2"/>
    <p:sldId id="294" r:id="rId3"/>
    <p:sldId id="292" r:id="rId4"/>
    <p:sldId id="337" r:id="rId5"/>
    <p:sldId id="338" r:id="rId6"/>
    <p:sldId id="355" r:id="rId7"/>
    <p:sldId id="341" r:id="rId8"/>
    <p:sldId id="342" r:id="rId9"/>
    <p:sldId id="350" r:id="rId10"/>
    <p:sldId id="351" r:id="rId11"/>
    <p:sldId id="352" r:id="rId12"/>
    <p:sldId id="343" r:id="rId13"/>
    <p:sldId id="344" r:id="rId14"/>
    <p:sldId id="348" r:id="rId15"/>
    <p:sldId id="353" r:id="rId16"/>
    <p:sldId id="354" r:id="rId17"/>
    <p:sldId id="356" r:id="rId18"/>
    <p:sldId id="370" r:id="rId19"/>
    <p:sldId id="369" r:id="rId20"/>
    <p:sldId id="365" r:id="rId21"/>
    <p:sldId id="360" r:id="rId22"/>
    <p:sldId id="362" r:id="rId23"/>
    <p:sldId id="363" r:id="rId24"/>
    <p:sldId id="364" r:id="rId25"/>
    <p:sldId id="329" r:id="rId26"/>
    <p:sldId id="331" r:id="rId27"/>
    <p:sldId id="368" r:id="rId28"/>
    <p:sldId id="332" r:id="rId29"/>
    <p:sldId id="334" r:id="rId30"/>
    <p:sldId id="371" r:id="rId31"/>
    <p:sldId id="372" r:id="rId32"/>
    <p:sldId id="295" r:id="rId33"/>
    <p:sldId id="296" r:id="rId34"/>
    <p:sldId id="328" r:id="rId35"/>
    <p:sldId id="330" r:id="rId36"/>
    <p:sldId id="373" r:id="rId37"/>
    <p:sldId id="324" r:id="rId38"/>
    <p:sldId id="300" r:id="rId39"/>
    <p:sldId id="303" r:id="rId40"/>
    <p:sldId id="374" r:id="rId41"/>
    <p:sldId id="375" r:id="rId42"/>
    <p:sldId id="376" r:id="rId43"/>
    <p:sldId id="377" r:id="rId44"/>
    <p:sldId id="379" r:id="rId45"/>
    <p:sldId id="340" r:id="rId46"/>
    <p:sldId id="323" r:id="rId47"/>
    <p:sldId id="385" r:id="rId48"/>
    <p:sldId id="386" r:id="rId49"/>
    <p:sldId id="318" r:id="rId50"/>
    <p:sldId id="387" r:id="rId51"/>
    <p:sldId id="346" r:id="rId52"/>
    <p:sldId id="319" r:id="rId53"/>
    <p:sldId id="320" r:id="rId54"/>
    <p:sldId id="321" r:id="rId55"/>
    <p:sldId id="322" r:id="rId56"/>
    <p:sldId id="388" r:id="rId57"/>
    <p:sldId id="389" r:id="rId58"/>
    <p:sldId id="390" r:id="rId59"/>
    <p:sldId id="345" r:id="rId60"/>
    <p:sldId id="391" r:id="rId61"/>
    <p:sldId id="392" r:id="rId62"/>
    <p:sldId id="286" r:id="rId63"/>
    <p:sldId id="287" r:id="rId64"/>
    <p:sldId id="393" r:id="rId65"/>
    <p:sldId id="288" r:id="rId66"/>
    <p:sldId id="395" r:id="rId67"/>
    <p:sldId id="396" r:id="rId68"/>
    <p:sldId id="297" r:id="rId69"/>
    <p:sldId id="398" r:id="rId70"/>
    <p:sldId id="401" r:id="rId71"/>
    <p:sldId id="402" r:id="rId72"/>
    <p:sldId id="327" r:id="rId73"/>
    <p:sldId id="309" r:id="rId74"/>
    <p:sldId id="404" r:id="rId75"/>
    <p:sldId id="405" r:id="rId76"/>
    <p:sldId id="333" r:id="rId77"/>
    <p:sldId id="291" r:id="rId78"/>
    <p:sldId id="416" r:id="rId79"/>
    <p:sldId id="418" r:id="rId80"/>
    <p:sldId id="419" r:id="rId81"/>
    <p:sldId id="339" r:id="rId82"/>
    <p:sldId id="421" r:id="rId83"/>
    <p:sldId id="422" r:id="rId84"/>
    <p:sldId id="423" r:id="rId85"/>
    <p:sldId id="424" r:id="rId86"/>
    <p:sldId id="425" r:id="rId87"/>
    <p:sldId id="426" r:id="rId88"/>
    <p:sldId id="427" r:id="rId89"/>
    <p:sldId id="428" r:id="rId90"/>
    <p:sldId id="326" r:id="rId91"/>
    <p:sldId id="429" r:id="rId92"/>
    <p:sldId id="325" r:id="rId93"/>
    <p:sldId id="430" r:id="rId94"/>
    <p:sldId id="441" r:id="rId95"/>
    <p:sldId id="442" r:id="rId96"/>
    <p:sldId id="443" r:id="rId97"/>
    <p:sldId id="444" r:id="rId98"/>
    <p:sldId id="445" r:id="rId99"/>
    <p:sldId id="336" r:id="rId100"/>
    <p:sldId id="446" r:id="rId101"/>
    <p:sldId id="447" r:id="rId102"/>
    <p:sldId id="448" r:id="rId103"/>
    <p:sldId id="460"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264BCE-914A-40D5-AD03-DADE2F819D2B}" v="12" dt="2023-10-03T12:27:16.96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4660"/>
  </p:normalViewPr>
  <p:slideViewPr>
    <p:cSldViewPr snapToGrid="0">
      <p:cViewPr varScale="1">
        <p:scale>
          <a:sx n="108" d="100"/>
          <a:sy n="108" d="100"/>
        </p:scale>
        <p:origin x="232"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60B8B-7CF9-4F92-BCD7-06069C0DAE57}" type="datetimeFigureOut">
              <a:rPr lang="en-US" smtClean="0"/>
              <a:t>10/12/25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EB21A-E48E-4301-99C1-E12F2B83C2F5}" type="slidenum">
              <a:rPr lang="en-US" smtClean="0"/>
              <a:t>‹#›</a:t>
            </a:fld>
            <a:endParaRPr lang="en-US"/>
          </a:p>
        </p:txBody>
      </p:sp>
    </p:spTree>
    <p:extLst>
      <p:ext uri="{BB962C8B-B14F-4D97-AF65-F5344CB8AC3E}">
        <p14:creationId xmlns:p14="http://schemas.microsoft.com/office/powerpoint/2010/main" val="151248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30E979E-5D19-4FAD-805C-ECD70825F4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C8887E-14DD-4247-966E-2E5272ECE431}" type="slidenum">
              <a:rPr lang="en-US" altLang="en-US"/>
              <a:pPr/>
              <a:t>2</a:t>
            </a:fld>
            <a:endParaRPr lang="en-US" altLang="en-US"/>
          </a:p>
        </p:txBody>
      </p:sp>
      <p:sp>
        <p:nvSpPr>
          <p:cNvPr id="7171" name="Rectangle 2">
            <a:extLst>
              <a:ext uri="{FF2B5EF4-FFF2-40B4-BE49-F238E27FC236}">
                <a16:creationId xmlns:a16="http://schemas.microsoft.com/office/drawing/2014/main" id="{5268C8F6-F959-4D5B-BAD9-FBEBDEA84CB6}"/>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56141467-00CA-4F38-956B-76EB4F6C53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CF357504-F8F6-42C4-AC52-87AF931E7AF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AEEDA5-43C4-4722-86FF-26C7DAB7BEDC}" type="slidenum">
              <a:rPr lang="en-US" altLang="en-US"/>
              <a:pPr/>
              <a:t>32</a:t>
            </a:fld>
            <a:endParaRPr lang="en-US" altLang="en-US"/>
          </a:p>
        </p:txBody>
      </p:sp>
      <p:sp>
        <p:nvSpPr>
          <p:cNvPr id="11267" name="Rectangle 2">
            <a:extLst>
              <a:ext uri="{FF2B5EF4-FFF2-40B4-BE49-F238E27FC236}">
                <a16:creationId xmlns:a16="http://schemas.microsoft.com/office/drawing/2014/main" id="{A6AC21BE-E69C-4876-B170-80394680D0CA}"/>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CA4ACDA-7BF2-45EE-A873-1CF9974E019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3BAE8F43-0F95-4995-AF3D-73285CB75C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7A8419-EF7A-4FFC-A3BF-FD2219DE39C4}" type="slidenum">
              <a:rPr lang="en-US" altLang="en-US"/>
              <a:pPr/>
              <a:t>33</a:t>
            </a:fld>
            <a:endParaRPr lang="en-US" altLang="en-US"/>
          </a:p>
        </p:txBody>
      </p:sp>
      <p:sp>
        <p:nvSpPr>
          <p:cNvPr id="13315" name="Rectangle 2">
            <a:extLst>
              <a:ext uri="{FF2B5EF4-FFF2-40B4-BE49-F238E27FC236}">
                <a16:creationId xmlns:a16="http://schemas.microsoft.com/office/drawing/2014/main" id="{528F0997-5C3C-4054-A684-D8C2C0F50FA7}"/>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FCE19D3C-0506-4BB7-9788-7963417A8C1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hangingPunct="1"/>
            <a:r>
              <a:rPr lang="en-US" altLang="en-US">
                <a:latin typeface="Arial" panose="020B0604020202020204" pitchFamily="34" charset="0"/>
              </a:rPr>
              <a:t>List pros and cons of this type of anomaly detection.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A715423-1E7E-4947-BF24-C8BCE631AFB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ED2C4A-3B3D-4C53-A10D-28F293D59EDB}" type="slidenum">
              <a:rPr lang="en-US" altLang="en-US"/>
              <a:pPr/>
              <a:t>37</a:t>
            </a:fld>
            <a:endParaRPr lang="en-US" altLang="en-US"/>
          </a:p>
        </p:txBody>
      </p:sp>
      <p:sp>
        <p:nvSpPr>
          <p:cNvPr id="18435" name="Rectangle 2">
            <a:extLst>
              <a:ext uri="{FF2B5EF4-FFF2-40B4-BE49-F238E27FC236}">
                <a16:creationId xmlns:a16="http://schemas.microsoft.com/office/drawing/2014/main" id="{AA824B2F-7242-4115-B370-FDB4F32A01A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05C5D57E-717B-4D49-91FA-10650CA02F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Discuss the three modes of operation with the following three slides.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15F397D2-04C9-4968-9621-F1F55023CFF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2B4A6D-01F7-4925-AE40-C24AB4B92037}" type="slidenum">
              <a:rPr lang="en-US" altLang="en-US"/>
              <a:pPr/>
              <a:t>38</a:t>
            </a:fld>
            <a:endParaRPr lang="en-US" altLang="en-US"/>
          </a:p>
        </p:txBody>
      </p:sp>
      <p:sp>
        <p:nvSpPr>
          <p:cNvPr id="20483" name="Rectangle 2">
            <a:extLst>
              <a:ext uri="{FF2B5EF4-FFF2-40B4-BE49-F238E27FC236}">
                <a16:creationId xmlns:a16="http://schemas.microsoft.com/office/drawing/2014/main" id="{358E9F23-F61B-4E27-ACD1-E06F41E8EA18}"/>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A8E8E15-B11A-4B55-8871-91E4C278038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Discuss the differences between sniffer mode and packet logging.</a:t>
            </a:r>
          </a:p>
          <a:p>
            <a:pPr eaLnBrk="1" hangingPunct="1"/>
            <a:r>
              <a:rPr lang="en-US" altLang="en-US">
                <a:latin typeface="Arial" panose="020B0604020202020204" pitchFamily="34" charset="0"/>
              </a:rPr>
              <a:t>You might also include other examples of sniffer programs that are on the market.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55EA071B-3525-4066-8D0B-A678BBC137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11970F-9A91-4A53-9058-E50E88BBF1BB}" type="slidenum">
              <a:rPr lang="en-US" altLang="en-US"/>
              <a:pPr/>
              <a:t>39</a:t>
            </a:fld>
            <a:endParaRPr lang="en-US" altLang="en-US"/>
          </a:p>
        </p:txBody>
      </p:sp>
      <p:sp>
        <p:nvSpPr>
          <p:cNvPr id="22531" name="Rectangle 2">
            <a:extLst>
              <a:ext uri="{FF2B5EF4-FFF2-40B4-BE49-F238E27FC236}">
                <a16:creationId xmlns:a16="http://schemas.microsoft.com/office/drawing/2014/main" id="{2E7550AE-D07C-4BCB-A20A-5EB7D0BF2BC7}"/>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4D2657E-8427-4250-BE4E-28EE3592686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that Snort’s network intrusion-detection learns from experience and can modify rules based on certain behavior. This is what is meant by heuristic.</a:t>
            </a:r>
          </a:p>
          <a:p>
            <a:pPr eaLnBrk="1" hangingPunct="1"/>
            <a:r>
              <a:rPr lang="en-US" altLang="en-US">
                <a:latin typeface="Arial" panose="020B0604020202020204" pitchFamily="34" charset="0"/>
              </a:rPr>
              <a:t>Also point out that it is command-line-based; therefore, administrators must be familiar with documentation and the commands used in Snort. This is not intuitive.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17EE04C-768F-412E-8C9A-A1C3160FFE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DF094DE-9DF5-46D8-85F0-A3903133FBBE}" type="slidenum">
              <a:rPr lang="en-US" altLang="en-US"/>
              <a:pPr/>
              <a:t>40</a:t>
            </a:fld>
            <a:endParaRPr lang="en-US" altLang="en-US"/>
          </a:p>
        </p:txBody>
      </p:sp>
      <p:sp>
        <p:nvSpPr>
          <p:cNvPr id="24579" name="Rectangle 2">
            <a:extLst>
              <a:ext uri="{FF2B5EF4-FFF2-40B4-BE49-F238E27FC236}">
                <a16:creationId xmlns:a16="http://schemas.microsoft.com/office/drawing/2014/main" id="{39CD1CA7-5766-4E48-BC73-D197D9EF920D}"/>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618378E-618D-45FF-B092-09988902A4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that Snort’s network intrusion-detection learns from experience and can modify rules based on certain behavior. This is what is meant by heuristic.</a:t>
            </a:r>
          </a:p>
          <a:p>
            <a:pPr eaLnBrk="1" hangingPunct="1"/>
            <a:r>
              <a:rPr lang="en-US" altLang="en-US">
                <a:latin typeface="Arial" panose="020B0604020202020204" pitchFamily="34" charset="0"/>
              </a:rPr>
              <a:t>Also point out that it is command-line-based; therefore, administrators must be familiar with documentation and the commands used in Snort. This is not intuitive.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99D2A061-9605-4903-BCA0-EF4381E2D02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575B6C-3AD0-4FE7-845F-E02A901B3DA8}" type="slidenum">
              <a:rPr lang="en-US" altLang="en-US"/>
              <a:pPr/>
              <a:t>42</a:t>
            </a:fld>
            <a:endParaRPr lang="en-US" altLang="en-US"/>
          </a:p>
        </p:txBody>
      </p:sp>
      <p:sp>
        <p:nvSpPr>
          <p:cNvPr id="29699" name="Rectangle 2">
            <a:extLst>
              <a:ext uri="{FF2B5EF4-FFF2-40B4-BE49-F238E27FC236}">
                <a16:creationId xmlns:a16="http://schemas.microsoft.com/office/drawing/2014/main" id="{E4958F2E-AD2D-42A9-801A-A23A5C67DE95}"/>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4E164F98-1563-4969-9B85-BCF46F1878D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that Snort’s network intrusion-detection learns from experience and can modify rules based on certain behavior. This is what is meant by heuristic.</a:t>
            </a:r>
          </a:p>
          <a:p>
            <a:pPr eaLnBrk="1" hangingPunct="1"/>
            <a:r>
              <a:rPr lang="en-US" altLang="en-US">
                <a:latin typeface="Arial" panose="020B0604020202020204" pitchFamily="34" charset="0"/>
              </a:rPr>
              <a:t>Also point out that it is command-line-based; therefore, administrators must be familiar with documentation and the commands used in Snort. This is not intuitive.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4EA261C1-0DF9-421C-A8C1-DC07A58F0B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BBD93D-27E9-4A0D-9143-E4BEF8AD53B8}" type="slidenum">
              <a:rPr lang="en-US" altLang="en-US"/>
              <a:pPr/>
              <a:t>61</a:t>
            </a:fld>
            <a:endParaRPr lang="en-US" altLang="en-US"/>
          </a:p>
        </p:txBody>
      </p:sp>
      <p:sp>
        <p:nvSpPr>
          <p:cNvPr id="10243" name="Rectangle 2">
            <a:extLst>
              <a:ext uri="{FF2B5EF4-FFF2-40B4-BE49-F238E27FC236}">
                <a16:creationId xmlns:a16="http://schemas.microsoft.com/office/drawing/2014/main" id="{C5B37384-7870-4EF3-ADF0-341B52F1F698}"/>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F11F653E-DB59-45D7-90EA-B6120F1F1EE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Point out Figure 2 that illustrates a simple DoS attack.</a:t>
            </a:r>
          </a:p>
          <a:p>
            <a:pPr eaLnBrk="1" hangingPunct="1"/>
            <a:r>
              <a:rPr lang="en-US" altLang="en-US">
                <a:latin typeface="Arial" panose="020B0604020202020204" pitchFamily="34" charset="0"/>
              </a:rPr>
              <a:t>Also point out that the actual execution of the Dos attack is much more complicated.</a:t>
            </a:r>
          </a:p>
          <a:p>
            <a:pPr eaLnBrk="1" hangingPunct="1"/>
            <a:r>
              <a:rPr lang="en-US" altLang="en-US">
                <a:latin typeface="Arial" panose="020B0604020202020204" pitchFamily="34" charset="0"/>
              </a:rPr>
              <a:t>The example in the book uses the –w, -l (L) and –t switches to specify wait time, packet size, and timeout.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CF6485DF-4721-468C-B94A-D4F581EB3D1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3327B4A-F281-496D-8D54-7E432BA7007C}" type="slidenum">
              <a:rPr lang="en-US" altLang="en-US"/>
              <a:pPr/>
              <a:t>62</a:t>
            </a:fld>
            <a:endParaRPr lang="en-US" altLang="en-US"/>
          </a:p>
        </p:txBody>
      </p:sp>
      <p:sp>
        <p:nvSpPr>
          <p:cNvPr id="12291" name="Rectangle 2">
            <a:extLst>
              <a:ext uri="{FF2B5EF4-FFF2-40B4-BE49-F238E27FC236}">
                <a16:creationId xmlns:a16="http://schemas.microsoft.com/office/drawing/2014/main" id="{4057F937-3A91-4269-B9CF-E7F9CC49097E}"/>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2141C5CE-6D1D-4EE3-A75A-185D65B427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 terms related to DDoS attacks (that is, Zombie machines).</a:t>
            </a:r>
          </a:p>
          <a:p>
            <a:pPr eaLnBrk="1" hangingPunct="1"/>
            <a:r>
              <a:rPr lang="en-US" altLang="en-US">
                <a:latin typeface="Arial" panose="020B0604020202020204" pitchFamily="34" charset="0"/>
              </a:rPr>
              <a:t>Explain the general structure of a DDoS attack from the host (master launching the attack) to zombies to the target machine.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3D062A26-DDEE-4386-A104-EC70B662C1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73852-51E1-4F3E-B88F-C8D432297A72}" type="slidenum">
              <a:rPr lang="en-US" altLang="en-US"/>
              <a:pPr/>
              <a:t>63</a:t>
            </a:fld>
            <a:endParaRPr lang="en-US" altLang="en-US"/>
          </a:p>
        </p:txBody>
      </p:sp>
      <p:sp>
        <p:nvSpPr>
          <p:cNvPr id="14339" name="Rectangle 2">
            <a:extLst>
              <a:ext uri="{FF2B5EF4-FFF2-40B4-BE49-F238E27FC236}">
                <a16:creationId xmlns:a16="http://schemas.microsoft.com/office/drawing/2014/main" id="{230F0CE9-7FFF-484B-920E-589C63F6B88E}"/>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F7F718C1-5232-4ADE-AD76-B9F85243CC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 process of the SYN flood attack: The client does not respond to the server acknowledgment in the TCP handshake process.</a:t>
            </a:r>
          </a:p>
          <a:p>
            <a:pPr eaLnBrk="1" hangingPunct="1"/>
            <a:r>
              <a:rPr lang="en-US" altLang="en-US">
                <a:latin typeface="Arial" panose="020B0604020202020204" pitchFamily="34" charset="0"/>
              </a:rPr>
              <a:t>Explain the defenses for the SYN flood, their weaknesses and strengths, and the difficulty level of configuring these defenses.</a:t>
            </a:r>
          </a:p>
          <a:p>
            <a:pPr eaLnBrk="1" hangingPunct="1"/>
            <a:r>
              <a:rPr lang="en-US" altLang="en-US">
                <a:latin typeface="Arial" panose="020B0604020202020204" pitchFamily="34" charset="0"/>
              </a:rPr>
              <a:t>Explain the figure and how it demonstrates the SYN flood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4F29CD2-842A-406A-9C30-7C580FF4E06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568F9F-094A-444D-BC56-B526BDEAFE19}" type="slidenum">
              <a:rPr lang="en-US" altLang="en-US"/>
              <a:pPr/>
              <a:t>3</a:t>
            </a:fld>
            <a:endParaRPr lang="en-US" altLang="en-US"/>
          </a:p>
        </p:txBody>
      </p:sp>
      <p:sp>
        <p:nvSpPr>
          <p:cNvPr id="9219" name="Rectangle 2">
            <a:extLst>
              <a:ext uri="{FF2B5EF4-FFF2-40B4-BE49-F238E27FC236}">
                <a16:creationId xmlns:a16="http://schemas.microsoft.com/office/drawing/2014/main" id="{9A7C6E8C-F9EA-452B-8EE5-B2AD167BBECA}"/>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F091C30-1155-4505-A03B-620BDB42EB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what false positives are and what false negatives are.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FDF02C7E-6114-4EBF-814A-272D160924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138DA29-0846-4D8C-B381-D71345B306E9}" type="slidenum">
              <a:rPr lang="en-US" altLang="en-US"/>
              <a:pPr/>
              <a:t>64</a:t>
            </a:fld>
            <a:endParaRPr lang="en-US" altLang="en-US"/>
          </a:p>
        </p:txBody>
      </p:sp>
      <p:sp>
        <p:nvSpPr>
          <p:cNvPr id="16387" name="Rectangle 2">
            <a:extLst>
              <a:ext uri="{FF2B5EF4-FFF2-40B4-BE49-F238E27FC236}">
                <a16:creationId xmlns:a16="http://schemas.microsoft.com/office/drawing/2014/main" id="{AF210D46-F9AE-4CEF-9767-FFF69C5D266E}"/>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68DEC3E-5A6B-46E3-9EEA-CE9CBB418F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 process of the SYN flood attack: The client does not respond to the server acknowledgment in the TCP handshake process.</a:t>
            </a:r>
          </a:p>
          <a:p>
            <a:pPr eaLnBrk="1" hangingPunct="1"/>
            <a:r>
              <a:rPr lang="en-US" altLang="en-US">
                <a:latin typeface="Arial" panose="020B0604020202020204" pitchFamily="34" charset="0"/>
              </a:rPr>
              <a:t>Explain the defenses for the SYN flood, their weaknesses and strengths, and the difficulty level of configuring these defenses.</a:t>
            </a:r>
          </a:p>
          <a:p>
            <a:pPr eaLnBrk="1" hangingPunct="1"/>
            <a:r>
              <a:rPr lang="en-US" altLang="en-US">
                <a:latin typeface="Arial" panose="020B0604020202020204" pitchFamily="34" charset="0"/>
              </a:rPr>
              <a:t>Explain the figure and how it demonstrates the SYN flood attack.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25AF7572-F4A6-402B-92CC-0C47B75677C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779F86-D35C-42DF-B888-54F8195318FB}" type="slidenum">
              <a:rPr lang="en-US" altLang="en-US"/>
              <a:pPr/>
              <a:t>65</a:t>
            </a:fld>
            <a:endParaRPr lang="en-US" altLang="en-US"/>
          </a:p>
        </p:txBody>
      </p:sp>
      <p:sp>
        <p:nvSpPr>
          <p:cNvPr id="20483" name="Rectangle 2">
            <a:extLst>
              <a:ext uri="{FF2B5EF4-FFF2-40B4-BE49-F238E27FC236}">
                <a16:creationId xmlns:a16="http://schemas.microsoft.com/office/drawing/2014/main" id="{EB6A9D60-328B-483A-BE01-5F31366CA858}"/>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A862A39E-E8EE-44A4-B300-BBF5ED0DB3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how the Smurf attack uses the ICMP packet to affect the target computer.</a:t>
            </a:r>
          </a:p>
          <a:p>
            <a:pPr eaLnBrk="1" hangingPunct="1"/>
            <a:r>
              <a:rPr lang="en-US" altLang="en-US">
                <a:latin typeface="Arial" panose="020B0604020202020204" pitchFamily="34" charset="0"/>
              </a:rPr>
              <a:t>(The ICMP packet is broadcast on the network with an altered source address. The source address is the target or victim machine’s IP address.)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3D62C29-74BC-4B52-9DD0-CD8D96A6589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89AAB6-4229-4C3D-9C78-91A9FDE6498A}" type="slidenum">
              <a:rPr lang="en-US" altLang="en-US"/>
              <a:pPr/>
              <a:t>66</a:t>
            </a:fld>
            <a:endParaRPr lang="en-US" altLang="en-US"/>
          </a:p>
        </p:txBody>
      </p:sp>
      <p:sp>
        <p:nvSpPr>
          <p:cNvPr id="22531" name="Rectangle 2">
            <a:extLst>
              <a:ext uri="{FF2B5EF4-FFF2-40B4-BE49-F238E27FC236}">
                <a16:creationId xmlns:a16="http://schemas.microsoft.com/office/drawing/2014/main" id="{E1297753-1CCA-480A-BD48-47843D5899E0}"/>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FAE90782-1366-4405-BE9D-17B8EEF31F6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022CFD2-990E-4979-934B-1A64B3F6374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9EABAC-9C90-484C-BF27-71EB69A55C45}" type="slidenum">
              <a:rPr lang="en-US" altLang="en-US"/>
              <a:pPr/>
              <a:t>67</a:t>
            </a:fld>
            <a:endParaRPr lang="en-US" altLang="en-US"/>
          </a:p>
        </p:txBody>
      </p:sp>
      <p:sp>
        <p:nvSpPr>
          <p:cNvPr id="24579" name="Rectangle 2">
            <a:extLst>
              <a:ext uri="{FF2B5EF4-FFF2-40B4-BE49-F238E27FC236}">
                <a16:creationId xmlns:a16="http://schemas.microsoft.com/office/drawing/2014/main" id="{4D304C48-4886-4EDD-9736-701BC0881963}"/>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6E730E96-E235-4D79-AC03-C9CF3538292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 variations of the PoD attack: UDP and ICMP floods.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DAAA2AA3-50F6-4044-B72F-4238130C99A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98955A7-D849-4E18-B4DE-B04565F04470}" type="slidenum">
              <a:rPr lang="en-US" altLang="en-US"/>
              <a:pPr/>
              <a:t>68</a:t>
            </a:fld>
            <a:endParaRPr lang="en-US" altLang="en-US"/>
          </a:p>
        </p:txBody>
      </p:sp>
      <p:sp>
        <p:nvSpPr>
          <p:cNvPr id="27651" name="Rectangle 2">
            <a:extLst>
              <a:ext uri="{FF2B5EF4-FFF2-40B4-BE49-F238E27FC236}">
                <a16:creationId xmlns:a16="http://schemas.microsoft.com/office/drawing/2014/main" id="{5E10B785-EC2B-4704-ADA5-3FA508E80BC5}"/>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B220A78-5F0A-4C96-BB67-1FFE764029F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that routers use port 179 to communicate over the Internet backbone.</a:t>
            </a:r>
          </a:p>
          <a:p>
            <a:pPr eaLnBrk="1" hangingPunct="1"/>
            <a:r>
              <a:rPr lang="en-US" altLang="en-US">
                <a:latin typeface="Arial" panose="020B0604020202020204" pitchFamily="34" charset="0"/>
              </a:rPr>
              <a:t>Also explain that packets are altered to have the target machine’s IP address as the source.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AAC7218E-7736-4CCC-A4E6-346A3675C1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A5BC3D-1C97-4DEC-AF93-D6FCFF542297}" type="slidenum">
              <a:rPr lang="en-US" altLang="en-US"/>
              <a:pPr/>
              <a:t>69</a:t>
            </a:fld>
            <a:endParaRPr lang="en-US" altLang="en-US"/>
          </a:p>
        </p:txBody>
      </p:sp>
      <p:sp>
        <p:nvSpPr>
          <p:cNvPr id="29699" name="Rectangle 2">
            <a:extLst>
              <a:ext uri="{FF2B5EF4-FFF2-40B4-BE49-F238E27FC236}">
                <a16:creationId xmlns:a16="http://schemas.microsoft.com/office/drawing/2014/main" id="{6BB5EA73-7592-4282-A4B9-EE7E9B41B607}"/>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7B8436C-8537-455B-A651-C510A8F599C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Provide examples of this kind of attack and the danger it poses by using the routers on the Internet.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78A25D1-BE03-4B35-95A5-4E87705239D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B8BBAB-92D9-4AE5-A556-23D6F5103BA8}" type="slidenum">
              <a:rPr lang="en-US" altLang="en-US"/>
              <a:pPr/>
              <a:t>70</a:t>
            </a:fld>
            <a:endParaRPr lang="en-US" altLang="en-US"/>
          </a:p>
        </p:txBody>
      </p:sp>
      <p:sp>
        <p:nvSpPr>
          <p:cNvPr id="39939" name="Rectangle 2">
            <a:extLst>
              <a:ext uri="{FF2B5EF4-FFF2-40B4-BE49-F238E27FC236}">
                <a16:creationId xmlns:a16="http://schemas.microsoft.com/office/drawing/2014/main" id="{0E1B4A5D-31D5-4D7E-83B9-1BD411359FB7}"/>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15DF33AE-2998-4EF5-ACB3-98CEEB80410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how the buffer overflow works. Provide examples if you have them.</a:t>
            </a:r>
          </a:p>
          <a:p>
            <a:pPr eaLnBrk="1" hangingPunct="1"/>
            <a:r>
              <a:rPr lang="en-US" altLang="en-US">
                <a:latin typeface="Arial" panose="020B0604020202020204" pitchFamily="34" charset="0"/>
              </a:rPr>
              <a:t>Also provide answers to the questions posed.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D8C778DD-DBDB-456D-91AD-77DAAD77EC2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579671-82E4-444A-9BDA-8278791F02A1}" type="slidenum">
              <a:rPr lang="en-US" altLang="en-US"/>
              <a:pPr/>
              <a:t>71</a:t>
            </a:fld>
            <a:endParaRPr lang="en-US" altLang="en-US"/>
          </a:p>
        </p:txBody>
      </p:sp>
      <p:sp>
        <p:nvSpPr>
          <p:cNvPr id="46083" name="Rectangle 2">
            <a:extLst>
              <a:ext uri="{FF2B5EF4-FFF2-40B4-BE49-F238E27FC236}">
                <a16:creationId xmlns:a16="http://schemas.microsoft.com/office/drawing/2014/main" id="{4B667AB4-E9ED-45D5-A84A-16E76DD6B4A3}"/>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9C21980B-067C-40F5-8BBD-DC1DF90935E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Provide other examples of viruses and what they tend to do.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C069AACB-87CE-4838-9A83-0593B1BB14D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3BFD57-2956-4209-80A2-6960B66E87EB}" type="slidenum">
              <a:rPr lang="en-US" altLang="en-US"/>
              <a:pPr/>
              <a:t>72</a:t>
            </a:fld>
            <a:endParaRPr lang="en-US" altLang="en-US"/>
          </a:p>
        </p:txBody>
      </p:sp>
      <p:sp>
        <p:nvSpPr>
          <p:cNvPr id="52227" name="Rectangle 2">
            <a:extLst>
              <a:ext uri="{FF2B5EF4-FFF2-40B4-BE49-F238E27FC236}">
                <a16:creationId xmlns:a16="http://schemas.microsoft.com/office/drawing/2014/main" id="{EA7FB55D-7F12-44C0-A97A-12302249F314}"/>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D4B29222-EEF3-4EBE-A997-92975917FCF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these worms and attacks and their effects.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378F5BA3-D4C3-4A38-9394-F090FEE5B9C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3DA8498-AB3B-418A-9886-23CEE018D59A}" type="slidenum">
              <a:rPr lang="en-US" altLang="en-US"/>
              <a:pPr/>
              <a:t>73</a:t>
            </a:fld>
            <a:endParaRPr lang="en-US" altLang="en-US"/>
          </a:p>
        </p:txBody>
      </p:sp>
      <p:sp>
        <p:nvSpPr>
          <p:cNvPr id="56323" name="Rectangle 2">
            <a:extLst>
              <a:ext uri="{FF2B5EF4-FFF2-40B4-BE49-F238E27FC236}">
                <a16:creationId xmlns:a16="http://schemas.microsoft.com/office/drawing/2014/main" id="{6DEB0033-BA4A-437F-9E44-6CC76DC7B4F8}"/>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E9CB3B58-15B3-4EBD-A02A-C2CF8F13593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37F5D-8A9F-8223-D168-E880DD5FA3E5}"/>
            </a:ext>
          </a:extLst>
        </p:cNvPr>
        <p:cNvGrpSpPr/>
        <p:nvPr/>
      </p:nvGrpSpPr>
      <p:grpSpPr>
        <a:xfrm>
          <a:off x="0" y="0"/>
          <a:ext cx="0" cy="0"/>
          <a:chOff x="0" y="0"/>
          <a:chExt cx="0" cy="0"/>
        </a:xfrm>
      </p:grpSpPr>
      <p:sp>
        <p:nvSpPr>
          <p:cNvPr id="9218" name="Rectangle 7">
            <a:extLst>
              <a:ext uri="{FF2B5EF4-FFF2-40B4-BE49-F238E27FC236}">
                <a16:creationId xmlns:a16="http://schemas.microsoft.com/office/drawing/2014/main" id="{E61A08CD-9FA3-9A64-D545-8FC77744CB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568F9F-094A-444D-BC56-B526BDEAFE19}" type="slidenum">
              <a:rPr lang="en-US" altLang="en-US"/>
              <a:pPr/>
              <a:t>4</a:t>
            </a:fld>
            <a:endParaRPr lang="en-US" altLang="en-US"/>
          </a:p>
        </p:txBody>
      </p:sp>
      <p:sp>
        <p:nvSpPr>
          <p:cNvPr id="9219" name="Rectangle 2">
            <a:extLst>
              <a:ext uri="{FF2B5EF4-FFF2-40B4-BE49-F238E27FC236}">
                <a16:creationId xmlns:a16="http://schemas.microsoft.com/office/drawing/2014/main" id="{611CA527-0650-4089-7D83-229426BAE57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5B2B76CC-464A-6CCF-196B-B148BBDC8B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what false positives are and what false negatives are.</a:t>
            </a:r>
          </a:p>
        </p:txBody>
      </p:sp>
    </p:spTree>
    <p:extLst>
      <p:ext uri="{BB962C8B-B14F-4D97-AF65-F5344CB8AC3E}">
        <p14:creationId xmlns:p14="http://schemas.microsoft.com/office/powerpoint/2010/main" val="891965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3F358A01-E323-4B00-AA6C-A48AE111DB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CE0E368-8321-4C61-8C2B-59515AC1535E}" type="slidenum">
              <a:rPr lang="en-US" altLang="en-US"/>
              <a:pPr/>
              <a:t>74</a:t>
            </a:fld>
            <a:endParaRPr lang="en-US" altLang="en-US"/>
          </a:p>
        </p:txBody>
      </p:sp>
      <p:sp>
        <p:nvSpPr>
          <p:cNvPr id="11267" name="Rectangle 2">
            <a:extLst>
              <a:ext uri="{FF2B5EF4-FFF2-40B4-BE49-F238E27FC236}">
                <a16:creationId xmlns:a16="http://schemas.microsoft.com/office/drawing/2014/main" id="{AF55920A-2B0E-42DD-BB8C-F94AB1CC4EB7}"/>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EFD72639-E977-4870-BA30-04DF1B735E4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76F08BCB-48A8-4A6C-9417-6511C27855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0F15DD-9A1F-446E-8A9B-AAC70D558B6C}" type="slidenum">
              <a:rPr lang="en-US" altLang="en-US"/>
              <a:pPr/>
              <a:t>75</a:t>
            </a:fld>
            <a:endParaRPr lang="en-US" altLang="en-US"/>
          </a:p>
        </p:txBody>
      </p:sp>
      <p:sp>
        <p:nvSpPr>
          <p:cNvPr id="13315" name="Rectangle 2">
            <a:extLst>
              <a:ext uri="{FF2B5EF4-FFF2-40B4-BE49-F238E27FC236}">
                <a16:creationId xmlns:a16="http://schemas.microsoft.com/office/drawing/2014/main" id="{82C22881-BCBE-4F54-BB45-98F6B7E6D73D}"/>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9888CD67-82CE-423D-A86D-AD10B1CD06F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22047F7-3E67-49E5-BFD4-528FF2FD282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0E04FB-0A1B-463C-B751-52042B8E3506}" type="slidenum">
              <a:rPr lang="en-US" altLang="en-US"/>
              <a:pPr/>
              <a:t>77</a:t>
            </a:fld>
            <a:endParaRPr lang="en-US" altLang="en-US"/>
          </a:p>
        </p:txBody>
      </p:sp>
      <p:sp>
        <p:nvSpPr>
          <p:cNvPr id="9219" name="Rectangle 2">
            <a:extLst>
              <a:ext uri="{FF2B5EF4-FFF2-40B4-BE49-F238E27FC236}">
                <a16:creationId xmlns:a16="http://schemas.microsoft.com/office/drawing/2014/main" id="{DC6A8164-8F7B-4EDA-A2B6-79E14BE63C0F}"/>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49306A21-8C0D-4C5D-A072-9E62CFDCFB4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Remind students that Trojan horses were described in Chapter 2, “Types of Attacks.”</a:t>
            </a:r>
          </a:p>
          <a:p>
            <a:pPr eaLnBrk="1" hangingPunct="1"/>
            <a:r>
              <a:rPr lang="en-US" altLang="en-US">
                <a:latin typeface="Arial" panose="020B0604020202020204" pitchFamily="34" charset="0"/>
              </a:rPr>
              <a:t>Explain what a “dropper” is. (A Trojan horse that spreads other malware)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0B61A44C-7B25-4F05-BB9D-A6AC8769BA1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893899-5CDD-490D-A0CC-B70BB0DA0BB0}" type="slidenum">
              <a:rPr lang="en-US" altLang="en-US"/>
              <a:pPr/>
              <a:t>78</a:t>
            </a:fld>
            <a:endParaRPr lang="en-US" altLang="en-US"/>
          </a:p>
        </p:txBody>
      </p:sp>
      <p:sp>
        <p:nvSpPr>
          <p:cNvPr id="28675" name="Rectangle 2">
            <a:extLst>
              <a:ext uri="{FF2B5EF4-FFF2-40B4-BE49-F238E27FC236}">
                <a16:creationId xmlns:a16="http://schemas.microsoft.com/office/drawing/2014/main" id="{ABD58912-B7B2-4FBB-85B1-24551A7902D5}"/>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C36E096-5844-4F6D-B868-F72D0486F20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Mention to students that these symptoms are assuming that you or another legitimate user are not making these types of changes.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D0EF81E6-3166-4ADD-9CA9-7F447440ECA4}"/>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C7C8890B-F954-4F76-9F10-C9E70EF9EE6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9F295C3A-5A48-49B4-BAE1-C1A772A60FA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A8A18C9-D11E-44C2-87F4-81CC0A4093E2}" type="slidenum">
              <a:rPr lang="en-US" altLang="en-US"/>
              <a:pPr/>
              <a:t>81</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AA2FC13D-F1E5-4AE8-9168-917CE9C966D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506FBF-9CF8-4480-8719-0EEA3165B72F}" type="slidenum">
              <a:rPr lang="en-US" altLang="en-US"/>
              <a:pPr/>
              <a:t>82</a:t>
            </a:fld>
            <a:endParaRPr lang="en-US" altLang="en-US"/>
          </a:p>
        </p:txBody>
      </p:sp>
      <p:sp>
        <p:nvSpPr>
          <p:cNvPr id="14339" name="Rectangle 2">
            <a:extLst>
              <a:ext uri="{FF2B5EF4-FFF2-40B4-BE49-F238E27FC236}">
                <a16:creationId xmlns:a16="http://schemas.microsoft.com/office/drawing/2014/main" id="{2BDCC07E-3D01-42EB-A059-BA7C7BC56F26}"/>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16D76CC-F1CD-48F1-83FE-9B0059C278D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Remind students that these aspects were discussed in Chapter 1, “Introduction to Network Security,” and assigned a value to determine the level of vulnerability of your system.</a:t>
            </a:r>
          </a:p>
          <a:p>
            <a:pPr eaLnBrk="1" hangingPunct="1"/>
            <a:r>
              <a:rPr lang="en-US" altLang="en-US">
                <a:latin typeface="Arial" panose="020B0604020202020204" pitchFamily="34" charset="0"/>
              </a:rPr>
              <a:t>You might need to revisit the formula with students on how this is determined. See the next slide for the formula.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B4820C56-E605-470D-AC44-A529794FED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4639F5-2835-4D4E-8979-49B4E7BC6A22}" type="slidenum">
              <a:rPr lang="en-US" altLang="en-US"/>
              <a:pPr/>
              <a:t>83</a:t>
            </a:fld>
            <a:endParaRPr lang="en-US" altLang="en-US"/>
          </a:p>
        </p:txBody>
      </p:sp>
      <p:sp>
        <p:nvSpPr>
          <p:cNvPr id="16387" name="Rectangle 2">
            <a:extLst>
              <a:ext uri="{FF2B5EF4-FFF2-40B4-BE49-F238E27FC236}">
                <a16:creationId xmlns:a16="http://schemas.microsoft.com/office/drawing/2014/main" id="{F9233FAF-94E3-4EF1-BE4D-A0156907A1A1}"/>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7AA9F3B9-4DD0-445F-B582-4F7AF9053B6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Discuss how this formula works and provide examples of best and worst case security ratings.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F5830C14-8CE6-488C-AD1B-D2A66EDB6F5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F777202-C258-44A9-AB15-9B94B06BC75D}" type="slidenum">
              <a:rPr lang="en-US" altLang="en-US"/>
              <a:pPr/>
              <a:t>84</a:t>
            </a:fld>
            <a:endParaRPr lang="en-US" altLang="en-US"/>
          </a:p>
        </p:txBody>
      </p:sp>
      <p:sp>
        <p:nvSpPr>
          <p:cNvPr id="18435" name="Rectangle 2">
            <a:extLst>
              <a:ext uri="{FF2B5EF4-FFF2-40B4-BE49-F238E27FC236}">
                <a16:creationId xmlns:a16="http://schemas.microsoft.com/office/drawing/2014/main" id="{4BA42B8C-5EB9-4723-A3F7-748BB181D72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B001F574-DFCD-4AE2-B153-087D283D523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Elaborate on this table with additional examples in each category.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D0263B8-08DF-4A36-907E-91A0E334ABD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6044A7-EA42-4E9F-BB35-A46AED286B6D}" type="slidenum">
              <a:rPr lang="en-US" altLang="en-US"/>
              <a:pPr/>
              <a:t>85</a:t>
            </a:fld>
            <a:endParaRPr lang="en-US" altLang="en-US"/>
          </a:p>
        </p:txBody>
      </p:sp>
      <p:sp>
        <p:nvSpPr>
          <p:cNvPr id="20483" name="Rectangle 2">
            <a:extLst>
              <a:ext uri="{FF2B5EF4-FFF2-40B4-BE49-F238E27FC236}">
                <a16:creationId xmlns:a16="http://schemas.microsoft.com/office/drawing/2014/main" id="{25A4DA5D-22E9-48F3-9C12-69D246135078}"/>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4878D41C-827C-4842-9A9D-B8ADC580F66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the contents of the table and fill in the additional information that is addressed in the book. You might provide additional examples of organizations in which you might see these levels of security.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7EA426F0-8C7B-483D-976A-ECA5CE892B0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FE27A9D-2830-4714-8021-4558798F884B}" type="slidenum">
              <a:rPr lang="en-US" altLang="en-US"/>
              <a:pPr/>
              <a:t>86</a:t>
            </a:fld>
            <a:endParaRPr lang="en-US" altLang="en-US"/>
          </a:p>
        </p:txBody>
      </p:sp>
      <p:sp>
        <p:nvSpPr>
          <p:cNvPr id="22531" name="Rectangle 2">
            <a:extLst>
              <a:ext uri="{FF2B5EF4-FFF2-40B4-BE49-F238E27FC236}">
                <a16:creationId xmlns:a16="http://schemas.microsoft.com/office/drawing/2014/main" id="{3FB40BB2-E45E-4E8B-96A1-80711D13B4B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1735792D-C9F2-4E32-B9BB-5C341DBDCB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The next slides address each of these assessment factors.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5A652-CEAA-526D-2CD6-8058316A83C0}"/>
            </a:ext>
          </a:extLst>
        </p:cNvPr>
        <p:cNvGrpSpPr/>
        <p:nvPr/>
      </p:nvGrpSpPr>
      <p:grpSpPr>
        <a:xfrm>
          <a:off x="0" y="0"/>
          <a:ext cx="0" cy="0"/>
          <a:chOff x="0" y="0"/>
          <a:chExt cx="0" cy="0"/>
        </a:xfrm>
      </p:grpSpPr>
      <p:sp>
        <p:nvSpPr>
          <p:cNvPr id="9218" name="Rectangle 7">
            <a:extLst>
              <a:ext uri="{FF2B5EF4-FFF2-40B4-BE49-F238E27FC236}">
                <a16:creationId xmlns:a16="http://schemas.microsoft.com/office/drawing/2014/main" id="{53BF3209-19B0-25B6-AABD-E08EBFC1E89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568F9F-094A-444D-BC56-B526BDEAFE19}" type="slidenum">
              <a:rPr lang="en-US" altLang="en-US"/>
              <a:pPr/>
              <a:t>5</a:t>
            </a:fld>
            <a:endParaRPr lang="en-US" altLang="en-US"/>
          </a:p>
        </p:txBody>
      </p:sp>
      <p:sp>
        <p:nvSpPr>
          <p:cNvPr id="9219" name="Rectangle 2">
            <a:extLst>
              <a:ext uri="{FF2B5EF4-FFF2-40B4-BE49-F238E27FC236}">
                <a16:creationId xmlns:a16="http://schemas.microsoft.com/office/drawing/2014/main" id="{C9AE8CA8-6DD6-7E4C-CB37-82C2469759DD}"/>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106AC3D-D31F-0E08-07A6-BC36FB74360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what false positives are and what false negatives are.</a:t>
            </a:r>
          </a:p>
        </p:txBody>
      </p:sp>
    </p:spTree>
    <p:extLst>
      <p:ext uri="{BB962C8B-B14F-4D97-AF65-F5344CB8AC3E}">
        <p14:creationId xmlns:p14="http://schemas.microsoft.com/office/powerpoint/2010/main" val="45986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66BBF72-A186-4979-9DD5-BCAD62938EE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3DD503E-3769-422C-BD85-9D11024088DC}" type="slidenum">
              <a:rPr lang="en-US" altLang="en-US"/>
              <a:pPr/>
              <a:t>87</a:t>
            </a:fld>
            <a:endParaRPr lang="en-US" altLang="en-US"/>
          </a:p>
        </p:txBody>
      </p:sp>
      <p:sp>
        <p:nvSpPr>
          <p:cNvPr id="24579" name="Rectangle 2">
            <a:extLst>
              <a:ext uri="{FF2B5EF4-FFF2-40B4-BE49-F238E27FC236}">
                <a16:creationId xmlns:a16="http://schemas.microsoft.com/office/drawing/2014/main" id="{B41A41B0-09D4-4C0F-B1C5-D4542C4D37B7}"/>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0D84872D-414C-45E0-89FA-102C913B6E4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9508FB31-3093-4ED8-A53E-28C5FBA8DE6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7B46FB-941A-43F9-BEBD-C32004EDF309}" type="slidenum">
              <a:rPr lang="en-US" altLang="en-US"/>
              <a:pPr/>
              <a:t>88</a:t>
            </a:fld>
            <a:endParaRPr lang="en-US" altLang="en-US"/>
          </a:p>
        </p:txBody>
      </p:sp>
      <p:sp>
        <p:nvSpPr>
          <p:cNvPr id="26627" name="Rectangle 2">
            <a:extLst>
              <a:ext uri="{FF2B5EF4-FFF2-40B4-BE49-F238E27FC236}">
                <a16:creationId xmlns:a16="http://schemas.microsoft.com/office/drawing/2014/main" id="{EF0E11CF-3DBF-414B-B313-739753AA33A0}"/>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7D573509-14D6-4215-89C1-A2A496989B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Discuss each of these different types of patch management systems and how they can help maintain patches and service packs on systems.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6F03F21-B9A4-4F1A-BC7C-A9A99EE6A72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63B2A3-CE67-4C02-999A-087F6796D784}" type="slidenum">
              <a:rPr lang="en-US" altLang="en-US"/>
              <a:pPr/>
              <a:t>89</a:t>
            </a:fld>
            <a:endParaRPr lang="en-US" altLang="en-US"/>
          </a:p>
        </p:txBody>
      </p:sp>
      <p:sp>
        <p:nvSpPr>
          <p:cNvPr id="28675" name="Rectangle 2">
            <a:extLst>
              <a:ext uri="{FF2B5EF4-FFF2-40B4-BE49-F238E27FC236}">
                <a16:creationId xmlns:a16="http://schemas.microsoft.com/office/drawing/2014/main" id="{1099A86A-D631-4740-89D7-027EACCA113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B52752F7-E4A0-41A0-8503-2645D5F85C3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Reintroduce the concept of defense in depth.</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9E6A0DE-2D44-49CA-A00A-1E2DE611235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31D6D8-8B00-4AAD-910C-E59E16B1855B}" type="slidenum">
              <a:rPr lang="en-US" altLang="en-US"/>
              <a:pPr/>
              <a:t>90</a:t>
            </a:fld>
            <a:endParaRPr lang="en-US" altLang="en-US"/>
          </a:p>
        </p:txBody>
      </p:sp>
      <p:sp>
        <p:nvSpPr>
          <p:cNvPr id="30723" name="Rectangle 2">
            <a:extLst>
              <a:ext uri="{FF2B5EF4-FFF2-40B4-BE49-F238E27FC236}">
                <a16:creationId xmlns:a16="http://schemas.microsoft.com/office/drawing/2014/main" id="{C5167C51-91A2-4D12-ABCB-BC14ACCC528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D5AE20B-A8FA-4B10-9302-6ADF3DC53E3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Note that some experts say that a proxy server is critical. Also mention that if they are not configured properly hackers can use them to “bounce” signals off of to attack other systems. Proxy’s were also discussed in Chapter 2, “Types of Attacks.”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39E350E-2788-4DE3-8FC8-16E7C6D3CE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EBF394-C473-4344-8DE0-DC8FFD32E9E4}" type="slidenum">
              <a:rPr lang="en-US" altLang="en-US"/>
              <a:pPr/>
              <a:t>91</a:t>
            </a:fld>
            <a:endParaRPr lang="en-US" altLang="en-US"/>
          </a:p>
        </p:txBody>
      </p:sp>
      <p:sp>
        <p:nvSpPr>
          <p:cNvPr id="32771" name="Rectangle 2">
            <a:extLst>
              <a:ext uri="{FF2B5EF4-FFF2-40B4-BE49-F238E27FC236}">
                <a16:creationId xmlns:a16="http://schemas.microsoft.com/office/drawing/2014/main" id="{7C290919-6D1A-4C76-9F97-DBE33E695496}"/>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77EB7A41-167C-4AFF-846E-BC37A9AB69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003060E-51FE-4624-9098-41DA7F4217D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9B468C-92CC-4207-8FD6-05088113C75D}" type="slidenum">
              <a:rPr lang="en-US" altLang="en-US"/>
              <a:pPr/>
              <a:t>92</a:t>
            </a:fld>
            <a:endParaRPr lang="en-US" altLang="en-US"/>
          </a:p>
        </p:txBody>
      </p:sp>
      <p:sp>
        <p:nvSpPr>
          <p:cNvPr id="34819" name="Rectangle 2">
            <a:extLst>
              <a:ext uri="{FF2B5EF4-FFF2-40B4-BE49-F238E27FC236}">
                <a16:creationId xmlns:a16="http://schemas.microsoft.com/office/drawing/2014/main" id="{0E4C1D65-07CA-4DC7-B75E-0CAB57E494F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9DE5FEB7-D48E-42CA-82E9-AEAE13FEB6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Elaborate on each of these types of physical security measures and when they might be necessary to implement in your organization.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1FE1772-606E-46C7-98B9-2AD9D4A663B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4E5788-F13F-421B-8F5A-261A90F20757}" type="slidenum">
              <a:rPr lang="en-US" altLang="en-US"/>
              <a:pPr/>
              <a:t>96</a:t>
            </a:fld>
            <a:endParaRPr lang="en-US" altLang="en-US"/>
          </a:p>
        </p:txBody>
      </p:sp>
      <p:sp>
        <p:nvSpPr>
          <p:cNvPr id="61443" name="Rectangle 2">
            <a:extLst>
              <a:ext uri="{FF2B5EF4-FFF2-40B4-BE49-F238E27FC236}">
                <a16:creationId xmlns:a16="http://schemas.microsoft.com/office/drawing/2014/main" id="{01B85C2C-4FC2-47B5-BA45-7CA3E94D1786}"/>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23A6F14-06C2-430F-BAE8-D4C00DEECC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Elaborate on each of these types of documents in the next slides.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A2D46FDA-DFEF-4DA6-8C6B-81D6FB9368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AFB5FF-C372-4305-9B6E-447C9318A328}" type="slidenum">
              <a:rPr lang="en-US" altLang="en-US"/>
              <a:pPr/>
              <a:t>97</a:t>
            </a:fld>
            <a:endParaRPr lang="en-US" altLang="en-US"/>
          </a:p>
        </p:txBody>
      </p:sp>
      <p:sp>
        <p:nvSpPr>
          <p:cNvPr id="63491" name="Rectangle 2">
            <a:extLst>
              <a:ext uri="{FF2B5EF4-FFF2-40B4-BE49-F238E27FC236}">
                <a16:creationId xmlns:a16="http://schemas.microsoft.com/office/drawing/2014/main" id="{25BBC940-69BC-406E-858A-0FBFF1E19C6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FC9E795F-E0E5-4813-8A1C-EFA9D34B2A9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Provide additional items relating to physical security as you see fit.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57A08644-BDD4-46E0-84EF-A2D6569EAB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35984D-04AB-4182-A2B3-0E0F1373DCC3}" type="slidenum">
              <a:rPr lang="en-US" altLang="en-US"/>
              <a:pPr/>
              <a:t>98</a:t>
            </a:fld>
            <a:endParaRPr lang="en-US" altLang="en-US"/>
          </a:p>
        </p:txBody>
      </p:sp>
      <p:sp>
        <p:nvSpPr>
          <p:cNvPr id="65539" name="Rectangle 2">
            <a:extLst>
              <a:ext uri="{FF2B5EF4-FFF2-40B4-BE49-F238E27FC236}">
                <a16:creationId xmlns:a16="http://schemas.microsoft.com/office/drawing/2014/main" id="{40FA1B2C-1779-4C86-BF96-636BE5AFAB52}"/>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F2FB47B2-C424-459E-AA19-6F573284FF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For the third bullet, this refers to the agreement you may have employees sign stating that they have received a copy of the policies and know what they are.</a:t>
            </a:r>
          </a:p>
          <a:p>
            <a:pPr eaLnBrk="1" hangingPunct="1"/>
            <a:r>
              <a:rPr lang="en-US" altLang="en-US">
                <a:latin typeface="Arial" panose="020B0604020202020204" pitchFamily="34" charset="0"/>
              </a:rPr>
              <a:t>Add additional items as you deem necessary. This is not a comprehensive list.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8DA9864D-D1FB-4C9B-829C-93541B9A03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E610F9-063D-4AA9-9BC4-1B9D42DDA380}" type="slidenum">
              <a:rPr lang="en-US" altLang="en-US"/>
              <a:pPr/>
              <a:t>99</a:t>
            </a:fld>
            <a:endParaRPr lang="en-US" altLang="en-US"/>
          </a:p>
        </p:txBody>
      </p:sp>
      <p:sp>
        <p:nvSpPr>
          <p:cNvPr id="67587" name="Rectangle 2">
            <a:extLst>
              <a:ext uri="{FF2B5EF4-FFF2-40B4-BE49-F238E27FC236}">
                <a16:creationId xmlns:a16="http://schemas.microsoft.com/office/drawing/2014/main" id="{86E26A3D-FCA1-459A-8364-7772459D944A}"/>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5066E71F-347F-46D2-B8A3-066B479172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Provide additional points as you see fit.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24ECF-2DC2-C3FB-985E-1DD3E8B37C82}"/>
            </a:ext>
          </a:extLst>
        </p:cNvPr>
        <p:cNvGrpSpPr/>
        <p:nvPr/>
      </p:nvGrpSpPr>
      <p:grpSpPr>
        <a:xfrm>
          <a:off x="0" y="0"/>
          <a:ext cx="0" cy="0"/>
          <a:chOff x="0" y="0"/>
          <a:chExt cx="0" cy="0"/>
        </a:xfrm>
      </p:grpSpPr>
      <p:sp>
        <p:nvSpPr>
          <p:cNvPr id="13314" name="Rectangle 7">
            <a:extLst>
              <a:ext uri="{FF2B5EF4-FFF2-40B4-BE49-F238E27FC236}">
                <a16:creationId xmlns:a16="http://schemas.microsoft.com/office/drawing/2014/main" id="{D401988E-3622-1C9F-A004-6F94D63D273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47A8419-EF7A-4FFC-A3BF-FD2219DE39C4}" type="slidenum">
              <a:rPr lang="en-US" altLang="en-US"/>
              <a:pPr/>
              <a:t>6</a:t>
            </a:fld>
            <a:endParaRPr lang="en-US" altLang="en-US"/>
          </a:p>
        </p:txBody>
      </p:sp>
      <p:sp>
        <p:nvSpPr>
          <p:cNvPr id="13315" name="Rectangle 2">
            <a:extLst>
              <a:ext uri="{FF2B5EF4-FFF2-40B4-BE49-F238E27FC236}">
                <a16:creationId xmlns:a16="http://schemas.microsoft.com/office/drawing/2014/main" id="{C7B66C24-569B-8977-8139-70EC7506E840}"/>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D8530D6F-DDAA-9518-15BF-EAFA048369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hangingPunct="1"/>
            <a:r>
              <a:rPr lang="en-US" altLang="en-US">
                <a:latin typeface="Arial" panose="020B0604020202020204" pitchFamily="34" charset="0"/>
              </a:rPr>
              <a:t>List pros and cons of this type of anomaly detection.</a:t>
            </a:r>
          </a:p>
        </p:txBody>
      </p:sp>
    </p:spTree>
    <p:extLst>
      <p:ext uri="{BB962C8B-B14F-4D97-AF65-F5344CB8AC3E}">
        <p14:creationId xmlns:p14="http://schemas.microsoft.com/office/powerpoint/2010/main" val="3406275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9A02818F-E6FB-44C2-9716-28A6459C471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B479670-C70F-459F-B63F-7BD7EA50B7F6}" type="slidenum">
              <a:rPr lang="en-US" altLang="en-US"/>
              <a:pPr/>
              <a:t>100</a:t>
            </a:fld>
            <a:endParaRPr lang="en-US" altLang="en-US"/>
          </a:p>
        </p:txBody>
      </p:sp>
      <p:sp>
        <p:nvSpPr>
          <p:cNvPr id="69635" name="Rectangle 2">
            <a:extLst>
              <a:ext uri="{FF2B5EF4-FFF2-40B4-BE49-F238E27FC236}">
                <a16:creationId xmlns:a16="http://schemas.microsoft.com/office/drawing/2014/main" id="{45CAE61E-3F1E-4F9D-8C83-01E7B3AE46AC}"/>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866DD0F-460F-47DE-A3AA-12DCF365AE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Provide additional points as you see fit.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23FF6E4-E9E0-4A85-81C5-445494A26A4E}"/>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E040F4A7-BA44-4E16-A692-29A321E512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16388" name="Slide Number Placeholder 3">
            <a:extLst>
              <a:ext uri="{FF2B5EF4-FFF2-40B4-BE49-F238E27FC236}">
                <a16:creationId xmlns:a16="http://schemas.microsoft.com/office/drawing/2014/main" id="{3BB649DE-D5E7-45B5-B2F6-AEBAB960832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2F3E-8221-49C0-A806-7FCD2B5FD3B8}" type="slidenum">
              <a:rPr lang="en-US" altLang="en-US"/>
              <a:pPr/>
              <a:t>26</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85ED7385-EC8D-4733-8550-204294E233BA}"/>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E152DD0E-1CA9-4F9E-B68E-4620A6B9793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DE4707B6-FF17-41CE-ACA4-ACCCF2CAB1D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AADF2D-DBBC-4FEA-87CD-948BDC80DA26}" type="slidenum">
              <a:rPr lang="en-US" altLang="en-US"/>
              <a:pPr/>
              <a:t>28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630E979E-5D19-4FAD-805C-ECD70825F4B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C8887E-14DD-4247-966E-2E5272ECE431}" type="slidenum">
              <a:rPr lang="en-US" altLang="en-US"/>
              <a:pPr/>
              <a:t>30</a:t>
            </a:fld>
            <a:endParaRPr lang="en-US" altLang="en-US"/>
          </a:p>
        </p:txBody>
      </p:sp>
      <p:sp>
        <p:nvSpPr>
          <p:cNvPr id="7171" name="Rectangle 2">
            <a:extLst>
              <a:ext uri="{FF2B5EF4-FFF2-40B4-BE49-F238E27FC236}">
                <a16:creationId xmlns:a16="http://schemas.microsoft.com/office/drawing/2014/main" id="{5268C8F6-F959-4D5B-BAD9-FBEBDEA84CB6}"/>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56141467-00CA-4F38-956B-76EB4F6C53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44F29CD2-842A-406A-9C30-7C580FF4E06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568F9F-094A-444D-BC56-B526BDEAFE19}" type="slidenum">
              <a:rPr lang="en-US" altLang="en-US"/>
              <a:pPr/>
              <a:t>31</a:t>
            </a:fld>
            <a:endParaRPr lang="en-US" altLang="en-US"/>
          </a:p>
        </p:txBody>
      </p:sp>
      <p:sp>
        <p:nvSpPr>
          <p:cNvPr id="9219" name="Rectangle 2">
            <a:extLst>
              <a:ext uri="{FF2B5EF4-FFF2-40B4-BE49-F238E27FC236}">
                <a16:creationId xmlns:a16="http://schemas.microsoft.com/office/drawing/2014/main" id="{9A7C6E8C-F9EA-452B-8EE5-B2AD167BBECA}"/>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AF091C30-1155-4505-A03B-620BDB42EB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en-US">
                <a:latin typeface="Arial" panose="020B0604020202020204" pitchFamily="34" charset="0"/>
              </a:rPr>
              <a:t>Explain what false positives are and what false negatives are.</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7336855" y="459676"/>
            <a:ext cx="4319982" cy="5577840"/>
          </a:xfrm>
        </p:spPr>
        <p:txBody>
          <a:bodyPr anchor="b">
            <a:noAutofit/>
          </a:bodyPr>
          <a:lstStyle>
            <a:lvl1pPr algn="l">
              <a:lnSpc>
                <a:spcPct val="85000"/>
              </a:lnSpc>
              <a:defRPr sz="6000" spc="-50" baseline="0">
                <a:solidFill>
                  <a:schemeClr val="tx1">
                    <a:lumMod val="85000"/>
                    <a:lumOff val="15000"/>
                  </a:schemeClr>
                </a:solidFill>
              </a:defRPr>
            </a:lvl1pPr>
          </a:lstStyle>
          <a:p>
            <a:r>
              <a:rPr lang="en-US"/>
              <a:t>Click to edit Master title style</a:t>
            </a:r>
            <a:endParaRPr lang="en-US" dirty="0"/>
          </a:p>
        </p:txBody>
      </p:sp>
      <p:pic>
        <p:nvPicPr>
          <p:cNvPr id="10" name="Picture 9" descr="Logo&#10;&#10;Description automatically generated with medium confidence">
            <a:extLst>
              <a:ext uri="{FF2B5EF4-FFF2-40B4-BE49-F238E27FC236}">
                <a16:creationId xmlns:a16="http://schemas.microsoft.com/office/drawing/2014/main" id="{70FF6EFA-3511-49E2-990B-BC01B40F1610}"/>
              </a:ext>
            </a:extLst>
          </p:cNvPr>
          <p:cNvPicPr>
            <a:picLocks noChangeAspect="1"/>
          </p:cNvPicPr>
          <p:nvPr/>
        </p:nvPicPr>
        <p:blipFill rotWithShape="1">
          <a:blip r:embed="rId2"/>
          <a:srcRect t="3913" r="-1" b="-1"/>
          <a:stretch/>
        </p:blipFill>
        <p:spPr>
          <a:xfrm>
            <a:off x="535163" y="459676"/>
            <a:ext cx="6275667" cy="5577840"/>
          </a:xfrm>
          <a:prstGeom prst="rect">
            <a:avLst/>
          </a:prstGeom>
        </p:spPr>
      </p:pic>
    </p:spTree>
    <p:extLst>
      <p:ext uri="{BB962C8B-B14F-4D97-AF65-F5344CB8AC3E}">
        <p14:creationId xmlns:p14="http://schemas.microsoft.com/office/powerpoint/2010/main" val="2132421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30725"/>
          </a:xfrm>
        </p:spPr>
        <p:txBody>
          <a:bodyPr/>
          <a:lstStyle/>
          <a:p>
            <a:pPr lvl="0"/>
            <a:endParaRPr lang="en-US" noProof="0" dirty="0"/>
          </a:p>
        </p:txBody>
      </p:sp>
      <p:sp>
        <p:nvSpPr>
          <p:cNvPr id="5" name="Rectangle 4">
            <a:extLst>
              <a:ext uri="{FF2B5EF4-FFF2-40B4-BE49-F238E27FC236}">
                <a16:creationId xmlns:a16="http://schemas.microsoft.com/office/drawing/2014/main" id="{24D4DC95-2787-4485-A763-32EFEFC12283}"/>
              </a:ext>
            </a:extLst>
          </p:cNvPr>
          <p:cNvSpPr>
            <a:spLocks noGrp="1" noChangeArrowheads="1"/>
          </p:cNvSpPr>
          <p:nvPr>
            <p:ph type="ftr" sz="quarter" idx="10"/>
          </p:nvPr>
        </p:nvSpPr>
        <p:spPr>
          <a:ln/>
        </p:spPr>
        <p:txBody>
          <a:bodyPr/>
          <a:lstStyle>
            <a:lvl1pPr>
              <a:defRPr/>
            </a:lvl1pPr>
          </a:lstStyle>
          <a:p>
            <a:pPr>
              <a:defRPr/>
            </a:pPr>
            <a:r>
              <a:rPr lang="en-US" altLang="en-US"/>
              <a:t>© 2019 by Pearson Education, Inc.          Chapter 2  Types of Attacks</a:t>
            </a:r>
          </a:p>
        </p:txBody>
      </p:sp>
      <p:sp>
        <p:nvSpPr>
          <p:cNvPr id="6" name="Rectangle 5">
            <a:extLst>
              <a:ext uri="{FF2B5EF4-FFF2-40B4-BE49-F238E27FC236}">
                <a16:creationId xmlns:a16="http://schemas.microsoft.com/office/drawing/2014/main" id="{5A65B061-1D2E-4219-AB88-B91D1F9998F4}"/>
              </a:ext>
            </a:extLst>
          </p:cNvPr>
          <p:cNvSpPr>
            <a:spLocks noGrp="1" noChangeArrowheads="1"/>
          </p:cNvSpPr>
          <p:nvPr>
            <p:ph type="sldNum" sz="quarter" idx="11"/>
          </p:nvPr>
        </p:nvSpPr>
        <p:spPr>
          <a:ln/>
        </p:spPr>
        <p:txBody>
          <a:bodyPr/>
          <a:lstStyle>
            <a:lvl1pPr>
              <a:defRPr/>
            </a:lvl1pPr>
          </a:lstStyle>
          <a:p>
            <a:fld id="{DEBB47D9-0DFC-49B9-92A2-64C951E8ABCD}" type="slidenum">
              <a:rPr lang="en-US" altLang="en-US"/>
              <a:pPr/>
              <a:t>‹#›</a:t>
            </a:fld>
            <a:endParaRPr lang="en-US" altLang="en-US"/>
          </a:p>
        </p:txBody>
      </p:sp>
    </p:spTree>
    <p:extLst>
      <p:ext uri="{BB962C8B-B14F-4D97-AF65-F5344CB8AC3E}">
        <p14:creationId xmlns:p14="http://schemas.microsoft.com/office/powerpoint/2010/main" val="179481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9A49227-27BD-4DF9-84E7-6BC7E5E3BA78}"/>
              </a:ext>
            </a:extLst>
          </p:cNvPr>
          <p:cNvSpPr>
            <a:spLocks noGrp="1" noChangeArrowheads="1"/>
          </p:cNvSpPr>
          <p:nvPr>
            <p:ph type="ftr" sz="quarter" idx="10"/>
          </p:nvPr>
        </p:nvSpPr>
        <p:spPr>
          <a:ln/>
        </p:spPr>
        <p:txBody>
          <a:bodyPr/>
          <a:lstStyle>
            <a:lvl1pPr>
              <a:defRPr/>
            </a:lvl1pPr>
          </a:lstStyle>
          <a:p>
            <a:pPr>
              <a:defRPr/>
            </a:pPr>
            <a:r>
              <a:rPr lang="en-US" altLang="en-US"/>
              <a:t>© 2019 by Pearson Education, Inc.          Chapter 2  Types of Attacks</a:t>
            </a:r>
          </a:p>
        </p:txBody>
      </p:sp>
      <p:sp>
        <p:nvSpPr>
          <p:cNvPr id="6" name="Rectangle 5">
            <a:extLst>
              <a:ext uri="{FF2B5EF4-FFF2-40B4-BE49-F238E27FC236}">
                <a16:creationId xmlns:a16="http://schemas.microsoft.com/office/drawing/2014/main" id="{14A8036C-869E-4CEA-B461-CF4DD03470AD}"/>
              </a:ext>
            </a:extLst>
          </p:cNvPr>
          <p:cNvSpPr>
            <a:spLocks noGrp="1" noChangeArrowheads="1"/>
          </p:cNvSpPr>
          <p:nvPr>
            <p:ph type="sldNum" sz="quarter" idx="11"/>
          </p:nvPr>
        </p:nvSpPr>
        <p:spPr>
          <a:ln/>
        </p:spPr>
        <p:txBody>
          <a:bodyPr/>
          <a:lstStyle>
            <a:lvl1pPr>
              <a:defRPr/>
            </a:lvl1pPr>
          </a:lstStyle>
          <a:p>
            <a:fld id="{EA527EA4-239F-42ED-9B4E-BFD3F1A81701}" type="slidenum">
              <a:rPr lang="en-US" altLang="en-US"/>
              <a:pPr/>
              <a:t>‹#›</a:t>
            </a:fld>
            <a:endParaRPr lang="en-US" altLang="en-US"/>
          </a:p>
        </p:txBody>
      </p:sp>
    </p:spTree>
    <p:extLst>
      <p:ext uri="{BB962C8B-B14F-4D97-AF65-F5344CB8AC3E}">
        <p14:creationId xmlns:p14="http://schemas.microsoft.com/office/powerpoint/2010/main" val="3752257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3BCE600-4458-4E2E-95E7-F88333812338}"/>
              </a:ext>
            </a:extLst>
          </p:cNvPr>
          <p:cNvSpPr>
            <a:spLocks noGrp="1" noChangeArrowheads="1"/>
          </p:cNvSpPr>
          <p:nvPr>
            <p:ph type="ftr" sz="quarter" idx="10"/>
          </p:nvPr>
        </p:nvSpPr>
        <p:spPr>
          <a:ln/>
        </p:spPr>
        <p:txBody>
          <a:bodyPr/>
          <a:lstStyle>
            <a:lvl1pPr>
              <a:defRPr/>
            </a:lvl1pPr>
          </a:lstStyle>
          <a:p>
            <a:pPr>
              <a:defRPr/>
            </a:pPr>
            <a:r>
              <a:rPr lang="en-US" altLang="en-US"/>
              <a:t>© 2019 by Pearson Education, Inc.          Chapter 2  Types of Attacks</a:t>
            </a:r>
          </a:p>
        </p:txBody>
      </p:sp>
      <p:sp>
        <p:nvSpPr>
          <p:cNvPr id="6" name="Rectangle 5">
            <a:extLst>
              <a:ext uri="{FF2B5EF4-FFF2-40B4-BE49-F238E27FC236}">
                <a16:creationId xmlns:a16="http://schemas.microsoft.com/office/drawing/2014/main" id="{C34030D5-8AFA-41E0-87B4-FF06A21351F5}"/>
              </a:ext>
            </a:extLst>
          </p:cNvPr>
          <p:cNvSpPr>
            <a:spLocks noGrp="1" noChangeArrowheads="1"/>
          </p:cNvSpPr>
          <p:nvPr>
            <p:ph type="sldNum" sz="quarter" idx="11"/>
          </p:nvPr>
        </p:nvSpPr>
        <p:spPr>
          <a:ln/>
        </p:spPr>
        <p:txBody>
          <a:bodyPr/>
          <a:lstStyle>
            <a:lvl1pPr>
              <a:defRPr/>
            </a:lvl1pPr>
          </a:lstStyle>
          <a:p>
            <a:fld id="{ED47AB27-FC29-4461-B0A5-990AF8A88A81}" type="slidenum">
              <a:rPr lang="en-US" altLang="en-US"/>
              <a:pPr/>
              <a:t>‹#›</a:t>
            </a:fld>
            <a:endParaRPr lang="en-US" altLang="en-US"/>
          </a:p>
        </p:txBody>
      </p:sp>
    </p:spTree>
    <p:extLst>
      <p:ext uri="{BB962C8B-B14F-4D97-AF65-F5344CB8AC3E}">
        <p14:creationId xmlns:p14="http://schemas.microsoft.com/office/powerpoint/2010/main" val="243922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6AB3DB-AD06-4A12-A4D7-6B0387D4D3F9}" type="datetimeFigureOut">
              <a:rPr lang="en-US" smtClean="0"/>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DB401-F889-43C0-843B-7221E31DDEC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475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6AB3DB-AD06-4A12-A4D7-6B0387D4D3F9}" type="datetimeFigureOut">
              <a:rPr lang="en-US" smtClean="0"/>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3664917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6AB3DB-AD06-4A12-A4D7-6B0387D4D3F9}" type="datetimeFigureOut">
              <a:rPr lang="en-US" smtClean="0"/>
              <a:t>10/12/25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DB401-F889-43C0-843B-7221E31DDEC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14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6AB3DB-AD06-4A12-A4D7-6B0387D4D3F9}" type="datetimeFigureOut">
              <a:rPr lang="en-US" smtClean="0"/>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110761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6AB3DB-AD06-4A12-A4D7-6B0387D4D3F9}" type="datetimeFigureOut">
              <a:rPr lang="en-US" smtClean="0"/>
              <a:t>10/12/25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1913985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6AB3DB-AD06-4A12-A4D7-6B0387D4D3F9}" type="datetimeFigureOut">
              <a:rPr lang="en-US" smtClean="0"/>
              <a:t>10/12/25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1772117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6AB3DB-AD06-4A12-A4D7-6B0387D4D3F9}" type="datetimeFigureOut">
              <a:rPr lang="en-US" smtClean="0"/>
              <a:t>10/12/25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2168929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6AB3DB-AD06-4A12-A4D7-6B0387D4D3F9}" type="datetimeFigureOut">
              <a:rPr lang="en-US" smtClean="0"/>
              <a:t>10/12/25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6DB401-F889-43C0-843B-7221E31DDEC4}" type="slidenum">
              <a:rPr lang="en-US" smtClean="0"/>
              <a:t>‹#›</a:t>
            </a:fld>
            <a:endParaRPr lang="en-US"/>
          </a:p>
        </p:txBody>
      </p:sp>
    </p:spTree>
    <p:extLst>
      <p:ext uri="{BB962C8B-B14F-4D97-AF65-F5344CB8AC3E}">
        <p14:creationId xmlns:p14="http://schemas.microsoft.com/office/powerpoint/2010/main" val="61046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6AB3DB-AD06-4A12-A4D7-6B0387D4D3F9}" type="datetimeFigureOut">
              <a:rPr lang="en-US" smtClean="0"/>
              <a:t>10/12/25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66DB401-F889-43C0-843B-7221E31DDEC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with medium confidence">
            <a:extLst>
              <a:ext uri="{FF2B5EF4-FFF2-40B4-BE49-F238E27FC236}">
                <a16:creationId xmlns:a16="http://schemas.microsoft.com/office/drawing/2014/main" id="{F248C2D4-842E-40CA-B551-2C25B1D5BE8D}"/>
              </a:ext>
            </a:extLst>
          </p:cNvPr>
          <p:cNvPicPr>
            <a:picLocks noChangeAspect="1"/>
          </p:cNvPicPr>
          <p:nvPr/>
        </p:nvPicPr>
        <p:blipFill>
          <a:blip r:embed="rId14"/>
          <a:stretch>
            <a:fillRect/>
          </a:stretch>
        </p:blipFill>
        <p:spPr>
          <a:xfrm>
            <a:off x="10608736" y="-9110"/>
            <a:ext cx="1627869" cy="1505778"/>
          </a:xfrm>
          <a:prstGeom prst="rect">
            <a:avLst/>
          </a:prstGeom>
        </p:spPr>
      </p:pic>
      <p:pic>
        <p:nvPicPr>
          <p:cNvPr id="13" name="Picture 2" descr="See the source image">
            <a:extLst>
              <a:ext uri="{FF2B5EF4-FFF2-40B4-BE49-F238E27FC236}">
                <a16:creationId xmlns:a16="http://schemas.microsoft.com/office/drawing/2014/main" id="{0AD2AC96-FACB-4B76-B679-F44D25A03CC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198" r="7960"/>
          <a:stretch/>
        </p:blipFill>
        <p:spPr bwMode="auto">
          <a:xfrm>
            <a:off x="16355" y="21585"/>
            <a:ext cx="1097645" cy="132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442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5" Type="http://schemas.openxmlformats.org/officeDocument/2006/relationships/hyperlink" Target="https://www.youtube.com/watch?v=ybkkiGtJmkM" TargetMode="Externa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hhs.gov/hipaa/for-professionals/security/laws-regulations/index.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www.okcu.edu/"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A187-919A-4B24-AB34-DAD9B7A925C6}"/>
              </a:ext>
            </a:extLst>
          </p:cNvPr>
          <p:cNvSpPr>
            <a:spLocks noGrp="1"/>
          </p:cNvSpPr>
          <p:nvPr>
            <p:ph type="ctrTitle"/>
          </p:nvPr>
        </p:nvSpPr>
        <p:spPr/>
        <p:txBody>
          <a:bodyPr/>
          <a:lstStyle/>
          <a:p>
            <a:r>
              <a:rPr lang="en-US" dirty="0"/>
              <a:t>Cybersecurity</a:t>
            </a:r>
            <a:br>
              <a:rPr lang="en-US" dirty="0"/>
            </a:br>
            <a:r>
              <a:rPr lang="en-US" dirty="0"/>
              <a:t>CSCI 2413</a:t>
            </a:r>
            <a:br>
              <a:rPr lang="en-US" dirty="0"/>
            </a:br>
            <a:br>
              <a:rPr lang="en-US" dirty="0"/>
            </a:br>
            <a:br>
              <a:rPr lang="en-US" dirty="0"/>
            </a:br>
            <a:r>
              <a:rPr lang="en-US" dirty="0"/>
              <a:t>Mid-Term Review</a:t>
            </a:r>
          </a:p>
        </p:txBody>
      </p:sp>
    </p:spTree>
    <p:extLst>
      <p:ext uri="{BB962C8B-B14F-4D97-AF65-F5344CB8AC3E}">
        <p14:creationId xmlns:p14="http://schemas.microsoft.com/office/powerpoint/2010/main" val="331376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CD25D72-827C-4B82-9EBD-9E0049450A99}"/>
              </a:ext>
            </a:extLst>
          </p:cNvPr>
          <p:cNvSpPr>
            <a:spLocks noGrp="1" noChangeArrowheads="1"/>
          </p:cNvSpPr>
          <p:nvPr>
            <p:ph type="title"/>
          </p:nvPr>
        </p:nvSpPr>
        <p:spPr/>
        <p:txBody>
          <a:bodyPr/>
          <a:lstStyle/>
          <a:p>
            <a:r>
              <a:rPr lang="en-US" altLang="en-US" b="1" dirty="0">
                <a:solidFill>
                  <a:srgbClr val="0070C0"/>
                </a:solidFill>
              </a:rPr>
              <a:t>Transposition Cipher</a:t>
            </a:r>
          </a:p>
        </p:txBody>
      </p:sp>
      <p:sp>
        <p:nvSpPr>
          <p:cNvPr id="14339" name="Content Placeholder 2">
            <a:extLst>
              <a:ext uri="{FF2B5EF4-FFF2-40B4-BE49-F238E27FC236}">
                <a16:creationId xmlns:a16="http://schemas.microsoft.com/office/drawing/2014/main" id="{6648593E-7191-4843-A5C7-A74A70C32949}"/>
              </a:ext>
            </a:extLst>
          </p:cNvPr>
          <p:cNvSpPr>
            <a:spLocks noGrp="1" noChangeArrowheads="1"/>
          </p:cNvSpPr>
          <p:nvPr>
            <p:ph idx="1"/>
          </p:nvPr>
        </p:nvSpPr>
        <p:spPr/>
        <p:txBody>
          <a:bodyPr/>
          <a:lstStyle/>
          <a:p>
            <a:pPr marL="0" indent="0">
              <a:buNone/>
            </a:pPr>
            <a:r>
              <a:rPr lang="en-US" altLang="en-US" b="1" dirty="0">
                <a:solidFill>
                  <a:srgbClr val="0070C0"/>
                </a:solidFill>
              </a:rPr>
              <a:t>Decrypt</a:t>
            </a:r>
            <a:r>
              <a:rPr lang="en-US" altLang="en-US" dirty="0"/>
              <a:t>:</a:t>
            </a:r>
          </a:p>
          <a:p>
            <a:pPr marL="0" indent="0">
              <a:buNone/>
            </a:pPr>
            <a:r>
              <a:rPr lang="en-US" altLang="en-US" dirty="0"/>
              <a:t>TEKOOHRACIRMNREATANFTETYTGHH</a:t>
            </a:r>
            <a:br>
              <a:rPr lang="en-US" altLang="en-US" dirty="0"/>
            </a:br>
            <a:r>
              <a:rPr lang="en-US" altLang="en-US" dirty="0"/>
              <a:t>Encrypted with a key of 4</a:t>
            </a:r>
          </a:p>
        </p:txBody>
      </p:sp>
      <p:sp>
        <p:nvSpPr>
          <p:cNvPr id="14340" name="Slide Number Placeholder 4">
            <a:extLst>
              <a:ext uri="{FF2B5EF4-FFF2-40B4-BE49-F238E27FC236}">
                <a16:creationId xmlns:a16="http://schemas.microsoft.com/office/drawing/2014/main" id="{792B24C8-76A7-4ABA-B802-D13180A4B23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80B1DD-1AF9-4ABB-8152-6EA4360E2DA0}" type="slidenum">
              <a:rPr lang="en-US" altLang="en-US">
                <a:solidFill>
                  <a:schemeClr val="accent1"/>
                </a:solidFill>
                <a:latin typeface="Garamond" panose="02020404030301010803" pitchFamily="18" charset="0"/>
              </a:rPr>
              <a:pPr/>
              <a:t>10</a:t>
            </a:fld>
            <a:endParaRPr lang="en-US" altLang="en-US">
              <a:solidFill>
                <a:schemeClr val="accent1"/>
              </a:solidFill>
              <a:latin typeface="Garamond" panose="02020404030301010803" pitchFamily="18" charset="0"/>
            </a:endParaRPr>
          </a:p>
        </p:txBody>
      </p:sp>
      <p:pic>
        <p:nvPicPr>
          <p:cNvPr id="14341" name="Picture 6">
            <a:extLst>
              <a:ext uri="{FF2B5EF4-FFF2-40B4-BE49-F238E27FC236}">
                <a16:creationId xmlns:a16="http://schemas.microsoft.com/office/drawing/2014/main" id="{71F03751-B048-47C3-AC93-E38CD8EB6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001" t="50000" r="11665" b="10461"/>
          <a:stretch>
            <a:fillRect/>
          </a:stretch>
        </p:blipFill>
        <p:spPr bwMode="auto">
          <a:xfrm>
            <a:off x="1981200" y="3200401"/>
            <a:ext cx="8229600" cy="297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4">
            <a:extLst>
              <a:ext uri="{FF2B5EF4-FFF2-40B4-BE49-F238E27FC236}">
                <a16:creationId xmlns:a16="http://schemas.microsoft.com/office/drawing/2014/main" id="{B1822C6D-45F0-4434-8913-AD11ABC8955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96497E-5548-4272-9280-7D53A48A52B3}" type="slidenum">
              <a:rPr lang="en-US" altLang="en-US">
                <a:solidFill>
                  <a:schemeClr val="accent1"/>
                </a:solidFill>
                <a:latin typeface="Garamond" panose="02020404030301010803" pitchFamily="18" charset="0"/>
              </a:rPr>
              <a:pPr/>
              <a:t>100</a:t>
            </a:fld>
            <a:endParaRPr lang="en-US" altLang="en-US">
              <a:solidFill>
                <a:schemeClr val="accent1"/>
              </a:solidFill>
              <a:latin typeface="Garamond" panose="02020404030301010803" pitchFamily="18" charset="0"/>
            </a:endParaRPr>
          </a:p>
        </p:txBody>
      </p:sp>
      <p:sp>
        <p:nvSpPr>
          <p:cNvPr id="68611" name="Rectangle 2">
            <a:extLst>
              <a:ext uri="{FF2B5EF4-FFF2-40B4-BE49-F238E27FC236}">
                <a16:creationId xmlns:a16="http://schemas.microsoft.com/office/drawing/2014/main" id="{52668CEF-BD33-4542-902E-C1FDD8CF0346}"/>
              </a:ext>
            </a:extLst>
          </p:cNvPr>
          <p:cNvSpPr>
            <a:spLocks noGrp="1" noChangeArrowheads="1"/>
          </p:cNvSpPr>
          <p:nvPr>
            <p:ph type="title"/>
          </p:nvPr>
        </p:nvSpPr>
        <p:spPr/>
        <p:txBody>
          <a:bodyPr/>
          <a:lstStyle/>
          <a:p>
            <a:pPr eaLnBrk="1" hangingPunct="1"/>
            <a:r>
              <a:rPr lang="en-US" altLang="en-US" b="1" dirty="0">
                <a:solidFill>
                  <a:srgbClr val="0070C0"/>
                </a:solidFill>
              </a:rPr>
              <a:t>(6) Policies - Network Protection Documents</a:t>
            </a:r>
          </a:p>
        </p:txBody>
      </p:sp>
      <p:sp>
        <p:nvSpPr>
          <p:cNvPr id="68612" name="Rectangle 3">
            <a:extLst>
              <a:ext uri="{FF2B5EF4-FFF2-40B4-BE49-F238E27FC236}">
                <a16:creationId xmlns:a16="http://schemas.microsoft.com/office/drawing/2014/main" id="{09916B7B-AF3D-4F84-B094-EA64267DBC3B}"/>
              </a:ext>
            </a:extLst>
          </p:cNvPr>
          <p:cNvSpPr>
            <a:spLocks noGrp="1" noChangeArrowheads="1"/>
          </p:cNvSpPr>
          <p:nvPr>
            <p:ph type="body" idx="1"/>
          </p:nvPr>
        </p:nvSpPr>
        <p:spPr/>
        <p:txBody>
          <a:bodyPr>
            <a:normAutofit/>
          </a:bodyPr>
          <a:lstStyle/>
          <a:p>
            <a:pPr eaLnBrk="1" hangingPunct="1"/>
            <a:r>
              <a:rPr lang="en-US" altLang="en-US" sz="2800" dirty="0"/>
              <a:t>These documents should detail the following:</a:t>
            </a:r>
          </a:p>
          <a:p>
            <a:pPr lvl="1" eaLnBrk="1" hangingPunct="1"/>
            <a:r>
              <a:rPr lang="en-US" altLang="en-US" sz="2400" dirty="0"/>
              <a:t>What firewall is used and how it is configured</a:t>
            </a:r>
          </a:p>
          <a:p>
            <a:pPr lvl="1" eaLnBrk="1" hangingPunct="1"/>
            <a:r>
              <a:rPr lang="en-US" altLang="en-US" sz="2400" dirty="0"/>
              <a:t>What IDS is in use and how it is configured</a:t>
            </a:r>
          </a:p>
          <a:p>
            <a:pPr lvl="1" eaLnBrk="1" hangingPunct="1"/>
            <a:r>
              <a:rPr lang="en-US" altLang="en-US" sz="2400" dirty="0"/>
              <a:t>What antivirus/antispyware is used</a:t>
            </a:r>
          </a:p>
          <a:p>
            <a:pPr lvl="1" eaLnBrk="1" hangingPunct="1"/>
            <a:r>
              <a:rPr lang="en-US" altLang="en-US" sz="2400" dirty="0"/>
              <a:t>Are honeypots in use</a:t>
            </a:r>
          </a:p>
          <a:p>
            <a:pPr lvl="1" eaLnBrk="1" hangingPunct="1"/>
            <a:r>
              <a:rPr lang="en-US" altLang="en-US" sz="2400" dirty="0"/>
              <a:t>Are individual machine security measures in use and what are they</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D423EDD9-6C51-4433-90D0-C41F2C4CBBB9}"/>
              </a:ext>
            </a:extLst>
          </p:cNvPr>
          <p:cNvSpPr>
            <a:spLocks noGrp="1" noChangeArrowheads="1"/>
          </p:cNvSpPr>
          <p:nvPr>
            <p:ph type="title"/>
          </p:nvPr>
        </p:nvSpPr>
        <p:spPr/>
        <p:txBody>
          <a:bodyPr/>
          <a:lstStyle/>
          <a:p>
            <a:pPr eaLnBrk="1" hangingPunct="1"/>
            <a:r>
              <a:rPr lang="en-US" altLang="en-US" b="1" dirty="0">
                <a:solidFill>
                  <a:srgbClr val="0070C0"/>
                </a:solidFill>
              </a:rPr>
              <a:t>Types of Hackers</a:t>
            </a:r>
          </a:p>
        </p:txBody>
      </p:sp>
      <p:sp>
        <p:nvSpPr>
          <p:cNvPr id="7171" name="Content Placeholder 2">
            <a:extLst>
              <a:ext uri="{FF2B5EF4-FFF2-40B4-BE49-F238E27FC236}">
                <a16:creationId xmlns:a16="http://schemas.microsoft.com/office/drawing/2014/main" id="{641DA297-4F41-4F45-88A3-4DF97B7BF480}"/>
              </a:ext>
            </a:extLst>
          </p:cNvPr>
          <p:cNvSpPr>
            <a:spLocks noGrp="1" noChangeArrowheads="1"/>
          </p:cNvSpPr>
          <p:nvPr>
            <p:ph idx="1"/>
          </p:nvPr>
        </p:nvSpPr>
        <p:spPr>
          <a:xfrm>
            <a:off x="1097280" y="1845734"/>
            <a:ext cx="7112442" cy="4415918"/>
          </a:xfrm>
        </p:spPr>
        <p:txBody>
          <a:bodyPr>
            <a:normAutofit lnSpcReduction="10000"/>
          </a:bodyPr>
          <a:lstStyle/>
          <a:p>
            <a:pPr>
              <a:lnSpc>
                <a:spcPct val="90000"/>
              </a:lnSpc>
            </a:pPr>
            <a:r>
              <a:rPr lang="en-US" altLang="en-US" sz="2800" dirty="0"/>
              <a:t>A </a:t>
            </a:r>
            <a:r>
              <a:rPr lang="en-US" altLang="en-US" sz="2800" b="1" i="1" dirty="0">
                <a:solidFill>
                  <a:srgbClr val="0070C0"/>
                </a:solidFill>
              </a:rPr>
              <a:t>white hat hacker</a:t>
            </a:r>
            <a:r>
              <a:rPr lang="en-US" altLang="en-US" sz="2800" dirty="0">
                <a:solidFill>
                  <a:srgbClr val="0070C0"/>
                </a:solidFill>
              </a:rPr>
              <a:t> </a:t>
            </a:r>
            <a:r>
              <a:rPr lang="en-US" altLang="en-US" sz="2800" dirty="0"/>
              <a:t>is usually called a penetration tester today; It is someone who is hacking with permission of the owners of the target system</a:t>
            </a:r>
          </a:p>
          <a:p>
            <a:pPr>
              <a:lnSpc>
                <a:spcPct val="90000"/>
              </a:lnSpc>
            </a:pPr>
            <a:r>
              <a:rPr lang="en-US" altLang="en-US" sz="2800" dirty="0"/>
              <a:t>A </a:t>
            </a:r>
            <a:r>
              <a:rPr lang="en-US" altLang="en-US" sz="2800" b="1" i="1" dirty="0">
                <a:solidFill>
                  <a:srgbClr val="0070C0"/>
                </a:solidFill>
              </a:rPr>
              <a:t>black hat hacker</a:t>
            </a:r>
            <a:r>
              <a:rPr lang="en-US" altLang="en-US" sz="2800" dirty="0">
                <a:solidFill>
                  <a:srgbClr val="0070C0"/>
                </a:solidFill>
              </a:rPr>
              <a:t> </a:t>
            </a:r>
            <a:r>
              <a:rPr lang="en-US" altLang="en-US" sz="2800" dirty="0"/>
              <a:t>is the person who gains access to a system in order to cause some type of harm; Black hat hackers are sometimes referred to as </a:t>
            </a:r>
            <a:r>
              <a:rPr lang="en-US" altLang="en-US" sz="2800" b="1" i="1" dirty="0"/>
              <a:t>crackers</a:t>
            </a:r>
            <a:endParaRPr lang="en-US" altLang="en-US" sz="2800" dirty="0"/>
          </a:p>
          <a:p>
            <a:pPr marL="0" indent="0" eaLnBrk="1" hangingPunct="1">
              <a:lnSpc>
                <a:spcPct val="90000"/>
              </a:lnSpc>
              <a:buClr>
                <a:srgbClr val="ADADAD"/>
              </a:buClr>
              <a:buNone/>
            </a:pPr>
            <a:r>
              <a:rPr lang="en-US" altLang="en-US" sz="2800" dirty="0"/>
              <a:t>A </a:t>
            </a:r>
            <a:r>
              <a:rPr lang="en-US" altLang="en-US" sz="2800" b="1" i="1" dirty="0">
                <a:solidFill>
                  <a:srgbClr val="0070C0"/>
                </a:solidFill>
              </a:rPr>
              <a:t>gray hat hacker</a:t>
            </a:r>
            <a:r>
              <a:rPr lang="en-US" altLang="en-US" sz="2800" dirty="0">
                <a:solidFill>
                  <a:srgbClr val="0070C0"/>
                </a:solidFill>
              </a:rPr>
              <a:t> </a:t>
            </a:r>
            <a:r>
              <a:rPr lang="en-US" altLang="en-US" sz="2800" dirty="0"/>
              <a:t>is normally a law-abiding citizen, but in some cases will venture into illegal activities</a:t>
            </a:r>
          </a:p>
          <a:p>
            <a:pPr eaLnBrk="1" hangingPunct="1">
              <a:lnSpc>
                <a:spcPct val="90000"/>
              </a:lnSpc>
              <a:buClr>
                <a:srgbClr val="ADADAD"/>
              </a:buClr>
              <a:buFont typeface="Wingdings 3" panose="05040102010807070707" pitchFamily="18" charset="2"/>
              <a:buChar char=""/>
            </a:pPr>
            <a:endParaRPr lang="en-US" altLang="en-US" sz="2800" dirty="0"/>
          </a:p>
        </p:txBody>
      </p:sp>
      <p:sp>
        <p:nvSpPr>
          <p:cNvPr id="7172" name="Slide Number Placeholder 3">
            <a:extLst>
              <a:ext uri="{FF2B5EF4-FFF2-40B4-BE49-F238E27FC236}">
                <a16:creationId xmlns:a16="http://schemas.microsoft.com/office/drawing/2014/main" id="{49ABB351-78C8-4BC1-BB35-946481FB93F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D529CA-8DB6-4E7E-BFB3-F8773CD8539A}" type="slidenum">
              <a:rPr lang="en-US" altLang="en-US">
                <a:solidFill>
                  <a:schemeClr val="accent1"/>
                </a:solidFill>
                <a:latin typeface="Garamond" panose="02020404030301010803" pitchFamily="18" charset="0"/>
              </a:rPr>
              <a:pPr/>
              <a:t>101</a:t>
            </a:fld>
            <a:endParaRPr lang="en-US" altLang="en-US">
              <a:solidFill>
                <a:schemeClr val="accent1"/>
              </a:solidFill>
              <a:latin typeface="Garamond" panose="02020404030301010803" pitchFamily="18" charset="0"/>
            </a:endParaRPr>
          </a:p>
        </p:txBody>
      </p:sp>
      <p:pic>
        <p:nvPicPr>
          <p:cNvPr id="1026" name="Picture 2" descr="See the source image">
            <a:extLst>
              <a:ext uri="{FF2B5EF4-FFF2-40B4-BE49-F238E27FC236}">
                <a16:creationId xmlns:a16="http://schemas.microsoft.com/office/drawing/2014/main" id="{67EBB2A7-2A96-4D76-910D-DEAAD6E36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8374" y="1845735"/>
            <a:ext cx="3577350" cy="4328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72AF8433-E5F6-4649-9FD5-128D76B628A1}"/>
              </a:ext>
            </a:extLst>
          </p:cNvPr>
          <p:cNvSpPr>
            <a:spLocks noGrp="1" noChangeArrowheads="1"/>
          </p:cNvSpPr>
          <p:nvPr>
            <p:ph type="title"/>
          </p:nvPr>
        </p:nvSpPr>
        <p:spPr/>
        <p:txBody>
          <a:bodyPr/>
          <a:lstStyle/>
          <a:p>
            <a:r>
              <a:rPr lang="en-US" altLang="en-US" b="1" dirty="0">
                <a:solidFill>
                  <a:srgbClr val="0070C0"/>
                </a:solidFill>
              </a:rPr>
              <a:t>Penetration Testing (</a:t>
            </a:r>
            <a:r>
              <a:rPr lang="en-US" altLang="en-US" b="1" dirty="0" err="1">
                <a:solidFill>
                  <a:srgbClr val="0070C0"/>
                </a:solidFill>
              </a:rPr>
              <a:t>PenTester</a:t>
            </a:r>
            <a:r>
              <a:rPr lang="en-US" altLang="en-US" b="1" dirty="0">
                <a:solidFill>
                  <a:srgbClr val="0070C0"/>
                </a:solidFill>
              </a:rPr>
              <a:t>)</a:t>
            </a:r>
          </a:p>
        </p:txBody>
      </p:sp>
      <p:sp>
        <p:nvSpPr>
          <p:cNvPr id="8195" name="Content Placeholder 2">
            <a:extLst>
              <a:ext uri="{FF2B5EF4-FFF2-40B4-BE49-F238E27FC236}">
                <a16:creationId xmlns:a16="http://schemas.microsoft.com/office/drawing/2014/main" id="{C47F76DF-235F-4584-98BB-BACC2736D281}"/>
              </a:ext>
            </a:extLst>
          </p:cNvPr>
          <p:cNvSpPr>
            <a:spLocks noGrp="1" noChangeArrowheads="1"/>
          </p:cNvSpPr>
          <p:nvPr>
            <p:ph idx="1"/>
          </p:nvPr>
        </p:nvSpPr>
        <p:spPr/>
        <p:txBody>
          <a:bodyPr>
            <a:normAutofit/>
          </a:bodyPr>
          <a:lstStyle/>
          <a:p>
            <a:r>
              <a:rPr lang="en-US" altLang="en-US" sz="3200" dirty="0"/>
              <a:t>Also know as </a:t>
            </a:r>
            <a:r>
              <a:rPr lang="en-US" altLang="en-US" sz="3200" dirty="0">
                <a:solidFill>
                  <a:srgbClr val="0070C0"/>
                </a:solidFill>
              </a:rPr>
              <a:t>Ethical Hacker </a:t>
            </a:r>
            <a:r>
              <a:rPr lang="en-US" altLang="en-US" sz="3200" dirty="0"/>
              <a:t>is some one that is </a:t>
            </a:r>
            <a:r>
              <a:rPr lang="en-US" altLang="en-US" sz="3200" b="1" dirty="0">
                <a:solidFill>
                  <a:srgbClr val="0070C0"/>
                </a:solidFill>
              </a:rPr>
              <a:t>AUTHORIZED</a:t>
            </a:r>
            <a:r>
              <a:rPr lang="en-US" altLang="en-US" sz="3200" dirty="0"/>
              <a:t> to simulate a cyber attack against a computer or server.</a:t>
            </a:r>
          </a:p>
          <a:p>
            <a:endParaRPr lang="en-US" altLang="en-US" sz="3200" dirty="0"/>
          </a:p>
          <a:p>
            <a:r>
              <a:rPr lang="en-US" altLang="en-US" sz="3200" dirty="0"/>
              <a:t>Pen Testers are usually a company or security firm that performs several attacks on a company and provides a report to the company of any vulnerabilities found and how to fix any issues found.</a:t>
            </a:r>
            <a:endParaRPr lang="en-US" altLang="en-US" sz="2800" dirty="0"/>
          </a:p>
          <a:p>
            <a:pPr lvl="1"/>
            <a:endParaRPr lang="en-US" altLang="en-US" sz="2800" dirty="0"/>
          </a:p>
        </p:txBody>
      </p:sp>
      <p:sp>
        <p:nvSpPr>
          <p:cNvPr id="8196" name="Slide Number Placeholder 4">
            <a:extLst>
              <a:ext uri="{FF2B5EF4-FFF2-40B4-BE49-F238E27FC236}">
                <a16:creationId xmlns:a16="http://schemas.microsoft.com/office/drawing/2014/main" id="{551B82E7-35A4-4952-A782-76A44835E07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8B08C5-D452-4536-8E03-1B7941B6CE88}" type="slidenum">
              <a:rPr lang="en-US" altLang="en-US">
                <a:solidFill>
                  <a:schemeClr val="accent1"/>
                </a:solidFill>
                <a:latin typeface="Garamond" panose="02020404030301010803" pitchFamily="18" charset="0"/>
              </a:rPr>
              <a:pPr/>
              <a:t>102</a:t>
            </a:fld>
            <a:endParaRPr lang="en-US" altLang="en-US">
              <a:solidFill>
                <a:schemeClr val="accent1"/>
              </a:solidFill>
              <a:latin typeface="Garamond" panose="02020404030301010803" pitchFamily="18" charset="0"/>
            </a:endParaRPr>
          </a:p>
        </p:txBody>
      </p:sp>
    </p:spTree>
    <p:extLst>
      <p:ext uri="{BB962C8B-B14F-4D97-AF65-F5344CB8AC3E}">
        <p14:creationId xmlns:p14="http://schemas.microsoft.com/office/powerpoint/2010/main" val="657547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CF57-7531-EF0D-3BDA-64E4FADF9D10}"/>
              </a:ext>
            </a:extLst>
          </p:cNvPr>
          <p:cNvSpPr>
            <a:spLocks noGrp="1"/>
          </p:cNvSpPr>
          <p:nvPr>
            <p:ph type="title"/>
          </p:nvPr>
        </p:nvSpPr>
        <p:spPr/>
        <p:txBody>
          <a:bodyPr/>
          <a:lstStyle/>
          <a:p>
            <a:r>
              <a:rPr lang="en-US" dirty="0">
                <a:solidFill>
                  <a:srgbClr val="0070C0"/>
                </a:solidFill>
              </a:rPr>
              <a:t>Evil Twin</a:t>
            </a:r>
          </a:p>
        </p:txBody>
      </p:sp>
      <p:sp>
        <p:nvSpPr>
          <p:cNvPr id="3" name="Content Placeholder 2">
            <a:extLst>
              <a:ext uri="{FF2B5EF4-FFF2-40B4-BE49-F238E27FC236}">
                <a16:creationId xmlns:a16="http://schemas.microsoft.com/office/drawing/2014/main" id="{9A22FEE8-9A7E-1CD9-3889-7D273AF8A62E}"/>
              </a:ext>
            </a:extLst>
          </p:cNvPr>
          <p:cNvSpPr>
            <a:spLocks noGrp="1"/>
          </p:cNvSpPr>
          <p:nvPr>
            <p:ph idx="1"/>
          </p:nvPr>
        </p:nvSpPr>
        <p:spPr>
          <a:xfrm>
            <a:off x="1097280" y="1845734"/>
            <a:ext cx="5494020" cy="4023360"/>
          </a:xfrm>
        </p:spPr>
        <p:txBody>
          <a:bodyPr>
            <a:normAutofit/>
          </a:bodyPr>
          <a:lstStyle/>
          <a:p>
            <a:r>
              <a:rPr lang="en-US" sz="3200" dirty="0">
                <a:solidFill>
                  <a:srgbClr val="0070C0"/>
                </a:solidFill>
              </a:rPr>
              <a:t>Evil Twin </a:t>
            </a:r>
            <a:r>
              <a:rPr lang="en-US" sz="3200" dirty="0"/>
              <a:t>is a fraudulent Wi-Fi access point that appears to be legitimate but is setup to eavesdrop on wireless communications.</a:t>
            </a:r>
          </a:p>
          <a:p>
            <a:r>
              <a:rPr lang="en-US" sz="3200" dirty="0"/>
              <a:t>The </a:t>
            </a:r>
            <a:r>
              <a:rPr lang="en-US" sz="3200" dirty="0">
                <a:solidFill>
                  <a:srgbClr val="0070C0"/>
                </a:solidFill>
              </a:rPr>
              <a:t>evil twin </a:t>
            </a:r>
            <a:r>
              <a:rPr lang="en-US" sz="3200" dirty="0"/>
              <a:t>is the wireless LAN equivalent of a </a:t>
            </a:r>
            <a:r>
              <a:rPr lang="en-US" sz="3200" dirty="0">
                <a:solidFill>
                  <a:srgbClr val="0070C0"/>
                </a:solidFill>
              </a:rPr>
              <a:t>phishing scam</a:t>
            </a:r>
          </a:p>
        </p:txBody>
      </p:sp>
      <p:pic>
        <p:nvPicPr>
          <p:cNvPr id="3074" name="Picture 2" descr="Image result for evil twin wifi">
            <a:extLst>
              <a:ext uri="{FF2B5EF4-FFF2-40B4-BE49-F238E27FC236}">
                <a16:creationId xmlns:a16="http://schemas.microsoft.com/office/drawing/2014/main" id="{D7926A44-3754-B715-FC0C-5DDF9F0F5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405" y="2484438"/>
            <a:ext cx="448627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73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E3ADA32-3F82-4E93-B177-6DDC48C3E556}"/>
              </a:ext>
            </a:extLst>
          </p:cNvPr>
          <p:cNvSpPr>
            <a:spLocks noGrp="1" noChangeArrowheads="1"/>
          </p:cNvSpPr>
          <p:nvPr>
            <p:ph type="title"/>
          </p:nvPr>
        </p:nvSpPr>
        <p:spPr/>
        <p:txBody>
          <a:bodyPr/>
          <a:lstStyle/>
          <a:p>
            <a:r>
              <a:rPr lang="en-US" altLang="en-US" b="1" dirty="0">
                <a:solidFill>
                  <a:srgbClr val="0070C0"/>
                </a:solidFill>
              </a:rPr>
              <a:t>Transposition Cipher</a:t>
            </a:r>
          </a:p>
        </p:txBody>
      </p:sp>
      <p:sp>
        <p:nvSpPr>
          <p:cNvPr id="15363" name="Content Placeholder 2">
            <a:extLst>
              <a:ext uri="{FF2B5EF4-FFF2-40B4-BE49-F238E27FC236}">
                <a16:creationId xmlns:a16="http://schemas.microsoft.com/office/drawing/2014/main" id="{22AD0C4D-E186-4D31-B110-29CABE48A7BE}"/>
              </a:ext>
            </a:extLst>
          </p:cNvPr>
          <p:cNvSpPr>
            <a:spLocks noGrp="1" noChangeArrowheads="1"/>
          </p:cNvSpPr>
          <p:nvPr>
            <p:ph idx="1"/>
          </p:nvPr>
        </p:nvSpPr>
        <p:spPr>
          <a:xfrm>
            <a:off x="1228987" y="1845578"/>
            <a:ext cx="8981813" cy="4285348"/>
          </a:xfrm>
        </p:spPr>
        <p:txBody>
          <a:bodyPr>
            <a:normAutofit lnSpcReduction="10000"/>
          </a:bodyPr>
          <a:lstStyle/>
          <a:p>
            <a:pPr marL="0" indent="0">
              <a:buNone/>
            </a:pPr>
            <a:r>
              <a:rPr lang="en-US" altLang="en-US" b="1" dirty="0">
                <a:solidFill>
                  <a:srgbClr val="0070C0"/>
                </a:solidFill>
              </a:rPr>
              <a:t>Received</a:t>
            </a:r>
            <a:r>
              <a:rPr lang="en-US" altLang="en-US" dirty="0"/>
              <a:t>:</a:t>
            </a:r>
          </a:p>
          <a:p>
            <a:pPr marL="0" indent="0">
              <a:buNone/>
            </a:pPr>
            <a:r>
              <a:rPr lang="en-US" altLang="en-US" dirty="0"/>
              <a:t>TEKOOHRACIRMNREATANFTETYTGHH</a:t>
            </a:r>
          </a:p>
          <a:p>
            <a:pPr marL="0" indent="0">
              <a:buNone/>
            </a:pPr>
            <a:r>
              <a:rPr lang="en-US" altLang="en-US" dirty="0"/>
              <a:t>Encrypted with a key of 4</a:t>
            </a:r>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endParaRPr lang="en-US" altLang="en-US" dirty="0"/>
          </a:p>
          <a:p>
            <a:pPr marL="0" indent="0">
              <a:buNone/>
            </a:pPr>
            <a:r>
              <a:rPr lang="en-US" altLang="en-US" dirty="0"/>
              <a:t>“They are attacking from the north”</a:t>
            </a:r>
          </a:p>
        </p:txBody>
      </p:sp>
      <p:sp>
        <p:nvSpPr>
          <p:cNvPr id="15364" name="Slide Number Placeholder 4">
            <a:extLst>
              <a:ext uri="{FF2B5EF4-FFF2-40B4-BE49-F238E27FC236}">
                <a16:creationId xmlns:a16="http://schemas.microsoft.com/office/drawing/2014/main" id="{F9645053-96FA-4A7E-88A6-3C2577318AA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25BEE13-94F5-49D3-B80C-6886D77F0D8C}" type="slidenum">
              <a:rPr lang="en-US" altLang="en-US">
                <a:solidFill>
                  <a:schemeClr val="accent1"/>
                </a:solidFill>
                <a:latin typeface="Garamond" panose="02020404030301010803" pitchFamily="18" charset="0"/>
              </a:rPr>
              <a:pPr/>
              <a:t>11</a:t>
            </a:fld>
            <a:endParaRPr lang="en-US" altLang="en-US">
              <a:solidFill>
                <a:schemeClr val="accent1"/>
              </a:solidFill>
              <a:latin typeface="Garamond" panose="02020404030301010803" pitchFamily="18" charset="0"/>
            </a:endParaRPr>
          </a:p>
        </p:txBody>
      </p:sp>
      <p:pic>
        <p:nvPicPr>
          <p:cNvPr id="15365" name="Picture 5">
            <a:extLst>
              <a:ext uri="{FF2B5EF4-FFF2-40B4-BE49-F238E27FC236}">
                <a16:creationId xmlns:a16="http://schemas.microsoft.com/office/drawing/2014/main" id="{A46FF5A0-08CC-42BB-A0FA-683661BFA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834" t="47675" r="10834" b="13950"/>
          <a:stretch>
            <a:fillRect/>
          </a:stretch>
        </p:blipFill>
        <p:spPr bwMode="auto">
          <a:xfrm>
            <a:off x="2514600" y="3042408"/>
            <a:ext cx="716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EFBEAC7-AD18-488E-8225-C7FF46176731}"/>
              </a:ext>
            </a:extLst>
          </p:cNvPr>
          <p:cNvSpPr>
            <a:spLocks noGrp="1" noChangeArrowheads="1"/>
          </p:cNvSpPr>
          <p:nvPr>
            <p:ph type="title"/>
          </p:nvPr>
        </p:nvSpPr>
        <p:spPr/>
        <p:txBody>
          <a:bodyPr/>
          <a:lstStyle/>
          <a:p>
            <a:r>
              <a:rPr lang="en-US" altLang="en-US" b="1" dirty="0">
                <a:solidFill>
                  <a:srgbClr val="0070C0"/>
                </a:solidFill>
              </a:rPr>
              <a:t>Substitution Ciphers</a:t>
            </a:r>
          </a:p>
        </p:txBody>
      </p:sp>
      <p:sp>
        <p:nvSpPr>
          <p:cNvPr id="3" name="Content Placeholder 2">
            <a:extLst>
              <a:ext uri="{FF2B5EF4-FFF2-40B4-BE49-F238E27FC236}">
                <a16:creationId xmlns:a16="http://schemas.microsoft.com/office/drawing/2014/main" id="{51BF8196-E289-4B89-8BE5-306F8A700B7E}"/>
              </a:ext>
            </a:extLst>
          </p:cNvPr>
          <p:cNvSpPr>
            <a:spLocks noGrp="1"/>
          </p:cNvSpPr>
          <p:nvPr>
            <p:ph idx="1"/>
          </p:nvPr>
        </p:nvSpPr>
        <p:spPr/>
        <p:txBody>
          <a:bodyPr>
            <a:normAutofit/>
          </a:bodyPr>
          <a:lstStyle/>
          <a:p>
            <a:pPr>
              <a:defRPr/>
            </a:pPr>
            <a:r>
              <a:rPr lang="en-US" sz="2400" dirty="0"/>
              <a:t>Old as written communication and war</a:t>
            </a:r>
          </a:p>
          <a:p>
            <a:pPr>
              <a:defRPr/>
            </a:pPr>
            <a:r>
              <a:rPr lang="en-US" sz="2400" b="1" dirty="0">
                <a:solidFill>
                  <a:srgbClr val="0070C0"/>
                </a:solidFill>
              </a:rPr>
              <a:t>Caesar Cipher</a:t>
            </a:r>
          </a:p>
          <a:p>
            <a:pPr lvl="1">
              <a:defRPr/>
            </a:pPr>
            <a:r>
              <a:rPr lang="en-US" sz="2000" dirty="0"/>
              <a:t>Shift cipher</a:t>
            </a:r>
          </a:p>
          <a:p>
            <a:pPr lvl="1">
              <a:defRPr/>
            </a:pPr>
            <a:r>
              <a:rPr lang="en-US" sz="2000" dirty="0"/>
              <a:t>Example Key +2</a:t>
            </a:r>
          </a:p>
          <a:p>
            <a:pPr lvl="1">
              <a:defRPr/>
            </a:pPr>
            <a:r>
              <a:rPr lang="en-US" sz="2000" dirty="0"/>
              <a:t>Cleartext = HELLO WORLD</a:t>
            </a:r>
          </a:p>
          <a:p>
            <a:pPr marL="17462" indent="0">
              <a:buNone/>
              <a:defRPr/>
            </a:pPr>
            <a:r>
              <a:rPr lang="en-US" sz="2400" dirty="0">
                <a:latin typeface="Courier New" panose="02070309020205020404" pitchFamily="49" charset="0"/>
                <a:cs typeface="Courier New" panose="02070309020205020404" pitchFamily="49" charset="0"/>
              </a:rPr>
              <a:t>ABC</a:t>
            </a:r>
            <a:r>
              <a:rPr lang="en-US" sz="2400" dirty="0">
                <a:solidFill>
                  <a:srgbClr val="FF0000"/>
                </a:solidFill>
                <a:latin typeface="Courier New" panose="02070309020205020404" pitchFamily="49" charset="0"/>
                <a:cs typeface="Courier New" panose="02070309020205020404" pitchFamily="49" charset="0"/>
              </a:rPr>
              <a:t>DE</a:t>
            </a:r>
            <a:r>
              <a:rPr lang="en-US" sz="2400" dirty="0">
                <a:latin typeface="Courier New" panose="02070309020205020404" pitchFamily="49" charset="0"/>
                <a:cs typeface="Courier New" panose="02070309020205020404" pitchFamily="49" charset="0"/>
              </a:rPr>
              <a:t>FG</a:t>
            </a:r>
            <a:r>
              <a:rPr lang="en-US" sz="2400" dirty="0">
                <a:solidFill>
                  <a:srgbClr val="FF0000"/>
                </a:solidFill>
                <a:latin typeface="Courier New" panose="02070309020205020404" pitchFamily="49" charset="0"/>
                <a:cs typeface="Courier New" panose="02070309020205020404" pitchFamily="49" charset="0"/>
              </a:rPr>
              <a:t>H</a:t>
            </a:r>
            <a:r>
              <a:rPr lang="en-US" sz="2400" dirty="0">
                <a:latin typeface="Courier New" panose="02070309020205020404" pitchFamily="49" charset="0"/>
                <a:cs typeface="Courier New" panose="02070309020205020404" pitchFamily="49" charset="0"/>
              </a:rPr>
              <a:t>IJK</a:t>
            </a:r>
            <a:r>
              <a:rPr lang="en-US" sz="2400" dirty="0">
                <a:solidFill>
                  <a:srgbClr val="FF0000"/>
                </a:solidFill>
                <a:latin typeface="Courier New" panose="02070309020205020404" pitchFamily="49" charset="0"/>
                <a:cs typeface="Courier New" panose="02070309020205020404" pitchFamily="49" charset="0"/>
              </a:rPr>
              <a:t>L</a:t>
            </a:r>
            <a:r>
              <a:rPr lang="en-US" sz="2400" dirty="0">
                <a:latin typeface="Courier New" panose="02070309020205020404" pitchFamily="49" charset="0"/>
                <a:cs typeface="Courier New" panose="02070309020205020404" pitchFamily="49" charset="0"/>
              </a:rPr>
              <a:t>MN</a:t>
            </a:r>
            <a:r>
              <a:rPr lang="en-US" sz="2400" dirty="0">
                <a:solidFill>
                  <a:srgbClr val="FF0000"/>
                </a:solidFill>
                <a:latin typeface="Courier New" panose="02070309020205020404" pitchFamily="49" charset="0"/>
                <a:cs typeface="Courier New" panose="02070309020205020404" pitchFamily="49" charset="0"/>
              </a:rPr>
              <a:t>O</a:t>
            </a:r>
            <a:r>
              <a:rPr lang="en-US" sz="2400" dirty="0">
                <a:latin typeface="Courier New" panose="02070309020205020404" pitchFamily="49" charset="0"/>
                <a:cs typeface="Courier New" panose="02070309020205020404" pitchFamily="49" charset="0"/>
              </a:rPr>
              <a:t>PQ</a:t>
            </a:r>
            <a:r>
              <a:rPr lang="en-US" sz="2400" dirty="0">
                <a:solidFill>
                  <a:srgbClr val="FF0000"/>
                </a:solidFill>
                <a:latin typeface="Courier New" panose="02070309020205020404" pitchFamily="49" charset="0"/>
                <a:cs typeface="Courier New" panose="02070309020205020404" pitchFamily="49" charset="0"/>
              </a:rPr>
              <a:t>R</a:t>
            </a:r>
            <a:r>
              <a:rPr lang="en-US" sz="2400" dirty="0">
                <a:latin typeface="Courier New" panose="02070309020205020404" pitchFamily="49" charset="0"/>
                <a:cs typeface="Courier New" panose="02070309020205020404" pitchFamily="49" charset="0"/>
              </a:rPr>
              <a:t>STUV</a:t>
            </a:r>
            <a:r>
              <a:rPr lang="en-US" sz="2400" dirty="0">
                <a:solidFill>
                  <a:srgbClr val="FF0000"/>
                </a:solidFill>
                <a:latin typeface="Courier New" panose="02070309020205020404" pitchFamily="49" charset="0"/>
                <a:cs typeface="Courier New" panose="02070309020205020404" pitchFamily="49" charset="0"/>
              </a:rPr>
              <a:t>W</a:t>
            </a:r>
            <a:r>
              <a:rPr lang="en-US" sz="2400" dirty="0">
                <a:latin typeface="Courier New" panose="02070309020205020404" pitchFamily="49" charset="0"/>
                <a:cs typeface="Courier New" panose="02070309020205020404" pitchFamily="49" charset="0"/>
              </a:rPr>
              <a:t>XYZ</a:t>
            </a:r>
          </a:p>
          <a:p>
            <a:pPr marL="17462" indent="0">
              <a:buNone/>
              <a:defRPr/>
            </a:pPr>
            <a:r>
              <a:rPr lang="en-US" sz="2400" dirty="0">
                <a:latin typeface="Courier New" panose="02070309020205020404" pitchFamily="49" charset="0"/>
                <a:cs typeface="Courier New" panose="02070309020205020404" pitchFamily="49" charset="0"/>
              </a:rPr>
              <a:t>CDE</a:t>
            </a:r>
            <a:r>
              <a:rPr lang="en-US" sz="2400" dirty="0">
                <a:solidFill>
                  <a:srgbClr val="FF0000"/>
                </a:solidFill>
                <a:latin typeface="Courier New" panose="02070309020205020404" pitchFamily="49" charset="0"/>
                <a:cs typeface="Courier New" panose="02070309020205020404" pitchFamily="49" charset="0"/>
              </a:rPr>
              <a:t>FG</a:t>
            </a:r>
            <a:r>
              <a:rPr lang="en-US" sz="2400" dirty="0">
                <a:latin typeface="Courier New" panose="02070309020205020404" pitchFamily="49" charset="0"/>
                <a:cs typeface="Courier New" panose="02070309020205020404" pitchFamily="49" charset="0"/>
              </a:rPr>
              <a:t>HI</a:t>
            </a:r>
            <a:r>
              <a:rPr lang="en-US" sz="2400" dirty="0">
                <a:solidFill>
                  <a:srgbClr val="FF0000"/>
                </a:solidFill>
                <a:latin typeface="Courier New" panose="02070309020205020404" pitchFamily="49" charset="0"/>
                <a:cs typeface="Courier New" panose="02070309020205020404" pitchFamily="49" charset="0"/>
              </a:rPr>
              <a:t>J</a:t>
            </a:r>
            <a:r>
              <a:rPr lang="en-US" sz="2400" dirty="0">
                <a:latin typeface="Courier New" panose="02070309020205020404" pitchFamily="49" charset="0"/>
                <a:cs typeface="Courier New" panose="02070309020205020404" pitchFamily="49" charset="0"/>
              </a:rPr>
              <a:t>KLM</a:t>
            </a:r>
            <a:r>
              <a:rPr lang="en-US" sz="2400" dirty="0">
                <a:solidFill>
                  <a:srgbClr val="FF0000"/>
                </a:solidFill>
                <a:latin typeface="Courier New" panose="02070309020205020404" pitchFamily="49" charset="0"/>
                <a:cs typeface="Courier New" panose="02070309020205020404" pitchFamily="49" charset="0"/>
              </a:rPr>
              <a:t>N</a:t>
            </a:r>
            <a:r>
              <a:rPr lang="en-US" sz="2400" dirty="0">
                <a:latin typeface="Courier New" panose="02070309020205020404" pitchFamily="49" charset="0"/>
                <a:cs typeface="Courier New" panose="02070309020205020404" pitchFamily="49" charset="0"/>
              </a:rPr>
              <a:t>OP</a:t>
            </a:r>
            <a:r>
              <a:rPr lang="en-US" sz="2400" dirty="0">
                <a:solidFill>
                  <a:srgbClr val="FF0000"/>
                </a:solidFill>
                <a:latin typeface="Courier New" panose="02070309020205020404" pitchFamily="49" charset="0"/>
                <a:cs typeface="Courier New" panose="02070309020205020404" pitchFamily="49" charset="0"/>
              </a:rPr>
              <a:t>Q</a:t>
            </a:r>
            <a:r>
              <a:rPr lang="en-US" sz="2400" dirty="0">
                <a:latin typeface="Courier New" panose="02070309020205020404" pitchFamily="49" charset="0"/>
                <a:cs typeface="Courier New" panose="02070309020205020404" pitchFamily="49" charset="0"/>
              </a:rPr>
              <a:t>RS</a:t>
            </a:r>
            <a:r>
              <a:rPr lang="en-US" sz="2400" dirty="0">
                <a:solidFill>
                  <a:srgbClr val="FF0000"/>
                </a:solidFill>
                <a:latin typeface="Courier New" panose="02070309020205020404" pitchFamily="49" charset="0"/>
                <a:cs typeface="Courier New" panose="02070309020205020404" pitchFamily="49" charset="0"/>
              </a:rPr>
              <a:t>T</a:t>
            </a:r>
            <a:r>
              <a:rPr lang="en-US" sz="2400" dirty="0">
                <a:latin typeface="Courier New" panose="02070309020205020404" pitchFamily="49" charset="0"/>
                <a:cs typeface="Courier New" panose="02070309020205020404" pitchFamily="49" charset="0"/>
              </a:rPr>
              <a:t>UVWX</a:t>
            </a:r>
            <a:r>
              <a:rPr lang="en-US" sz="2400" dirty="0">
                <a:solidFill>
                  <a:srgbClr val="FF0000"/>
                </a:solidFill>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ZAB</a:t>
            </a:r>
          </a:p>
          <a:p>
            <a:pPr marL="17462" indent="0">
              <a:buNone/>
              <a:defRPr/>
            </a:pPr>
            <a:r>
              <a:rPr lang="en-US" sz="2400" b="1" dirty="0">
                <a:solidFill>
                  <a:srgbClr val="0070C0"/>
                </a:solidFill>
                <a:cs typeface="Courier New" panose="02070309020205020404" pitchFamily="49" charset="0"/>
              </a:rPr>
              <a:t>Cipher Text </a:t>
            </a:r>
            <a:r>
              <a:rPr lang="en-US" sz="2400" dirty="0">
                <a:cs typeface="Courier New" panose="02070309020205020404" pitchFamily="49" charset="0"/>
              </a:rPr>
              <a:t>= JGNNQ YQTNF</a:t>
            </a:r>
          </a:p>
          <a:p>
            <a:pPr marL="17462" indent="0">
              <a:buNone/>
              <a:defRPr/>
            </a:pPr>
            <a:endParaRPr lang="en-US" sz="2400" dirty="0">
              <a:latin typeface="Courier New" panose="02070309020205020404" pitchFamily="49" charset="0"/>
              <a:cs typeface="Courier New" panose="02070309020205020404" pitchFamily="49" charset="0"/>
            </a:endParaRPr>
          </a:p>
        </p:txBody>
      </p:sp>
      <p:sp>
        <p:nvSpPr>
          <p:cNvPr id="16388" name="Slide Number Placeholder 4">
            <a:extLst>
              <a:ext uri="{FF2B5EF4-FFF2-40B4-BE49-F238E27FC236}">
                <a16:creationId xmlns:a16="http://schemas.microsoft.com/office/drawing/2014/main" id="{83C879BE-83A3-4CB9-B22F-0D2C48EC6BF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E7D233B-133D-4C06-B04F-3F2998DC3DC7}" type="slidenum">
              <a:rPr lang="en-US" altLang="en-US">
                <a:solidFill>
                  <a:schemeClr val="accent1"/>
                </a:solidFill>
                <a:latin typeface="Garamond" panose="02020404030301010803" pitchFamily="18" charset="0"/>
              </a:rPr>
              <a:pPr/>
              <a:t>12</a:t>
            </a:fld>
            <a:endParaRPr lang="en-US" altLang="en-US">
              <a:solidFill>
                <a:schemeClr val="accent1"/>
              </a:solidFill>
              <a:latin typeface="Garamond" panose="02020404030301010803"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05A09D4-A4F1-45E4-8464-399D63BB2B7F}"/>
              </a:ext>
            </a:extLst>
          </p:cNvPr>
          <p:cNvSpPr>
            <a:spLocks noGrp="1" noChangeArrowheads="1"/>
          </p:cNvSpPr>
          <p:nvPr>
            <p:ph type="title"/>
          </p:nvPr>
        </p:nvSpPr>
        <p:spPr/>
        <p:txBody>
          <a:bodyPr/>
          <a:lstStyle/>
          <a:p>
            <a:r>
              <a:rPr lang="en-US" altLang="en-US" b="1" dirty="0">
                <a:solidFill>
                  <a:srgbClr val="0070C0"/>
                </a:solidFill>
              </a:rPr>
              <a:t>Substitution Ciphers</a:t>
            </a:r>
          </a:p>
        </p:txBody>
      </p:sp>
      <p:sp>
        <p:nvSpPr>
          <p:cNvPr id="17411" name="Slide Number Placeholder 4">
            <a:extLst>
              <a:ext uri="{FF2B5EF4-FFF2-40B4-BE49-F238E27FC236}">
                <a16:creationId xmlns:a16="http://schemas.microsoft.com/office/drawing/2014/main" id="{43A51BB7-87D6-4464-B903-ACC927F1FD0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60B732-714F-44AB-94FD-E393EC701516}" type="slidenum">
              <a:rPr lang="en-US" altLang="en-US">
                <a:solidFill>
                  <a:schemeClr val="accent1"/>
                </a:solidFill>
                <a:latin typeface="Garamond" panose="02020404030301010803" pitchFamily="18" charset="0"/>
              </a:rPr>
              <a:pPr/>
              <a:t>13</a:t>
            </a:fld>
            <a:endParaRPr lang="en-US" altLang="en-US">
              <a:solidFill>
                <a:schemeClr val="accent1"/>
              </a:solidFill>
              <a:latin typeface="Garamond" panose="02020404030301010803" pitchFamily="18" charset="0"/>
            </a:endParaRPr>
          </a:p>
        </p:txBody>
      </p:sp>
      <p:pic>
        <p:nvPicPr>
          <p:cNvPr id="17412" name="Picture 5">
            <a:extLst>
              <a:ext uri="{FF2B5EF4-FFF2-40B4-BE49-F238E27FC236}">
                <a16:creationId xmlns:a16="http://schemas.microsoft.com/office/drawing/2014/main" id="{69F8CAA2-E310-4254-B4D2-C1BF9834B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93" t="26666" r="12769" b="2290"/>
          <a:stretch>
            <a:fillRect/>
          </a:stretch>
        </p:blipFill>
        <p:spPr bwMode="auto">
          <a:xfrm>
            <a:off x="2884764" y="1919001"/>
            <a:ext cx="6422472" cy="436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4DA37A6-7B72-4998-9242-E40F33ED2C5E}"/>
              </a:ext>
            </a:extLst>
          </p:cNvPr>
          <p:cNvSpPr>
            <a:spLocks noGrp="1" noChangeArrowheads="1"/>
          </p:cNvSpPr>
          <p:nvPr>
            <p:ph type="title"/>
          </p:nvPr>
        </p:nvSpPr>
        <p:spPr/>
        <p:txBody>
          <a:bodyPr/>
          <a:lstStyle/>
          <a:p>
            <a:r>
              <a:rPr lang="en-US" altLang="en-US" b="1" dirty="0" err="1">
                <a:solidFill>
                  <a:srgbClr val="0070C0"/>
                </a:solidFill>
              </a:rPr>
              <a:t>Vigenere</a:t>
            </a:r>
            <a:r>
              <a:rPr lang="en-US" altLang="en-US" dirty="0"/>
              <a:t> </a:t>
            </a:r>
            <a:r>
              <a:rPr lang="en-US" altLang="en-US" b="1" dirty="0">
                <a:solidFill>
                  <a:srgbClr val="0070C0"/>
                </a:solidFill>
              </a:rPr>
              <a:t>Cipher</a:t>
            </a:r>
          </a:p>
        </p:txBody>
      </p:sp>
      <p:sp>
        <p:nvSpPr>
          <p:cNvPr id="18435" name="Slide Number Placeholder 4">
            <a:extLst>
              <a:ext uri="{FF2B5EF4-FFF2-40B4-BE49-F238E27FC236}">
                <a16:creationId xmlns:a16="http://schemas.microsoft.com/office/drawing/2014/main" id="{206E64C1-1563-453A-96CC-CC76C535CFA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AF3091F-ECCC-4787-B98D-032661B00C3E}" type="slidenum">
              <a:rPr lang="en-US" altLang="en-US">
                <a:solidFill>
                  <a:schemeClr val="accent1"/>
                </a:solidFill>
                <a:latin typeface="Garamond" panose="02020404030301010803" pitchFamily="18" charset="0"/>
              </a:rPr>
              <a:pPr/>
              <a:t>14</a:t>
            </a:fld>
            <a:endParaRPr lang="en-US" altLang="en-US">
              <a:solidFill>
                <a:schemeClr val="accent1"/>
              </a:solidFill>
              <a:latin typeface="Garamond" panose="02020404030301010803" pitchFamily="18" charset="0"/>
            </a:endParaRPr>
          </a:p>
        </p:txBody>
      </p:sp>
      <p:pic>
        <p:nvPicPr>
          <p:cNvPr id="18436" name="Picture 5">
            <a:extLst>
              <a:ext uri="{FF2B5EF4-FFF2-40B4-BE49-F238E27FC236}">
                <a16:creationId xmlns:a16="http://schemas.microsoft.com/office/drawing/2014/main" id="{1E6AD5A6-0F09-4E45-994D-F30C4AC89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8" t="36667" r="11076" b="6667"/>
          <a:stretch>
            <a:fillRect/>
          </a:stretch>
        </p:blipFill>
        <p:spPr bwMode="auto">
          <a:xfrm>
            <a:off x="1750389" y="1833302"/>
            <a:ext cx="8691221" cy="443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1A5033B-AB2A-409A-9575-C0F0B66943A0}"/>
              </a:ext>
            </a:extLst>
          </p:cNvPr>
          <p:cNvSpPr>
            <a:spLocks noGrp="1" noChangeArrowheads="1"/>
          </p:cNvSpPr>
          <p:nvPr>
            <p:ph type="title"/>
          </p:nvPr>
        </p:nvSpPr>
        <p:spPr/>
        <p:txBody>
          <a:bodyPr/>
          <a:lstStyle/>
          <a:p>
            <a:r>
              <a:rPr lang="en-US" altLang="en-US" b="1" dirty="0">
                <a:solidFill>
                  <a:srgbClr val="0070C0"/>
                </a:solidFill>
              </a:rPr>
              <a:t>Charles Babbage</a:t>
            </a:r>
          </a:p>
        </p:txBody>
      </p:sp>
      <p:sp>
        <p:nvSpPr>
          <p:cNvPr id="19459" name="Content Placeholder 2">
            <a:extLst>
              <a:ext uri="{FF2B5EF4-FFF2-40B4-BE49-F238E27FC236}">
                <a16:creationId xmlns:a16="http://schemas.microsoft.com/office/drawing/2014/main" id="{823B7E46-D920-4CCA-8CFA-B33445BDDDA2}"/>
              </a:ext>
            </a:extLst>
          </p:cNvPr>
          <p:cNvSpPr>
            <a:spLocks noGrp="1" noChangeArrowheads="1"/>
          </p:cNvSpPr>
          <p:nvPr>
            <p:ph idx="1"/>
          </p:nvPr>
        </p:nvSpPr>
        <p:spPr/>
        <p:txBody>
          <a:bodyPr/>
          <a:lstStyle/>
          <a:p>
            <a:r>
              <a:rPr lang="en-US" altLang="en-US" sz="2400" dirty="0"/>
              <a:t>In 1854 Babbage broke </a:t>
            </a:r>
            <a:r>
              <a:rPr lang="en-US" altLang="en-US" sz="2400" dirty="0" err="1"/>
              <a:t>Vigenere</a:t>
            </a:r>
            <a:r>
              <a:rPr lang="en-US" altLang="en-US" sz="2400" dirty="0"/>
              <a:t> Cipher</a:t>
            </a:r>
          </a:p>
          <a:p>
            <a:endParaRPr lang="en-US" altLang="en-US" dirty="0"/>
          </a:p>
        </p:txBody>
      </p:sp>
      <p:sp>
        <p:nvSpPr>
          <p:cNvPr id="19460" name="Slide Number Placeholder 4">
            <a:extLst>
              <a:ext uri="{FF2B5EF4-FFF2-40B4-BE49-F238E27FC236}">
                <a16:creationId xmlns:a16="http://schemas.microsoft.com/office/drawing/2014/main" id="{BA53DEA6-4E54-483B-AEB2-3EC2D840962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0C563F-E67D-4053-A747-9D366B3C6597}" type="slidenum">
              <a:rPr lang="en-US" altLang="en-US">
                <a:solidFill>
                  <a:schemeClr val="accent1"/>
                </a:solidFill>
                <a:latin typeface="Garamond" panose="02020404030301010803" pitchFamily="18" charset="0"/>
              </a:rPr>
              <a:pPr/>
              <a:t>15</a:t>
            </a:fld>
            <a:endParaRPr lang="en-US" altLang="en-US">
              <a:solidFill>
                <a:schemeClr val="accent1"/>
              </a:solidFill>
              <a:latin typeface="Garamond" panose="02020404030301010803" pitchFamily="18" charset="0"/>
            </a:endParaRPr>
          </a:p>
        </p:txBody>
      </p:sp>
      <p:pic>
        <p:nvPicPr>
          <p:cNvPr id="19461" name="Picture 5" descr="A screenshot of a cell phone&#10;&#10;Description automatically generated">
            <a:extLst>
              <a:ext uri="{FF2B5EF4-FFF2-40B4-BE49-F238E27FC236}">
                <a16:creationId xmlns:a16="http://schemas.microsoft.com/office/drawing/2014/main" id="{126E5403-02CA-4736-AEBA-C88A687C1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138" y="2273528"/>
            <a:ext cx="3763861" cy="389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See the source image">
            <a:extLst>
              <a:ext uri="{FF2B5EF4-FFF2-40B4-BE49-F238E27FC236}">
                <a16:creationId xmlns:a16="http://schemas.microsoft.com/office/drawing/2014/main" id="{D12DD04D-16A7-4A10-B280-492B5B82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803" y="1887523"/>
            <a:ext cx="3324877" cy="43538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2C0B4303-57B7-45BD-B964-954A193C0831}"/>
              </a:ext>
            </a:extLst>
          </p:cNvPr>
          <p:cNvSpPr>
            <a:spLocks noGrp="1" noChangeArrowheads="1"/>
          </p:cNvSpPr>
          <p:nvPr>
            <p:ph type="title"/>
          </p:nvPr>
        </p:nvSpPr>
        <p:spPr/>
        <p:txBody>
          <a:bodyPr/>
          <a:lstStyle/>
          <a:p>
            <a:r>
              <a:rPr lang="en-US" altLang="en-US" b="1" dirty="0">
                <a:solidFill>
                  <a:srgbClr val="0070C0"/>
                </a:solidFill>
              </a:rPr>
              <a:t>Enigma</a:t>
            </a:r>
          </a:p>
        </p:txBody>
      </p:sp>
      <p:sp>
        <p:nvSpPr>
          <p:cNvPr id="20483" name="Content Placeholder 2">
            <a:extLst>
              <a:ext uri="{FF2B5EF4-FFF2-40B4-BE49-F238E27FC236}">
                <a16:creationId xmlns:a16="http://schemas.microsoft.com/office/drawing/2014/main" id="{293B213B-F453-4733-B48F-56AA625D9EFD}"/>
              </a:ext>
            </a:extLst>
          </p:cNvPr>
          <p:cNvSpPr>
            <a:spLocks noGrp="1" noChangeArrowheads="1"/>
          </p:cNvSpPr>
          <p:nvPr>
            <p:ph idx="1"/>
          </p:nvPr>
        </p:nvSpPr>
        <p:spPr/>
        <p:txBody>
          <a:bodyPr>
            <a:normAutofit/>
          </a:bodyPr>
          <a:lstStyle/>
          <a:p>
            <a:r>
              <a:rPr lang="en-US" altLang="en-US" sz="2400" dirty="0"/>
              <a:t>Arthur </a:t>
            </a:r>
            <a:r>
              <a:rPr lang="en-US" altLang="en-US" sz="2400" dirty="0" err="1"/>
              <a:t>Scherbius</a:t>
            </a:r>
            <a:r>
              <a:rPr lang="en-US" altLang="en-US" sz="2400" dirty="0"/>
              <a:t> – created in 1918</a:t>
            </a:r>
          </a:p>
        </p:txBody>
      </p:sp>
      <p:sp>
        <p:nvSpPr>
          <p:cNvPr id="20484" name="Slide Number Placeholder 4">
            <a:extLst>
              <a:ext uri="{FF2B5EF4-FFF2-40B4-BE49-F238E27FC236}">
                <a16:creationId xmlns:a16="http://schemas.microsoft.com/office/drawing/2014/main" id="{431B3E5E-9367-45C4-8276-936CC184AD8C}"/>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8CDABD6-6B05-43AD-A11D-FE8AAC1A44C9}" type="slidenum">
              <a:rPr lang="en-US" altLang="en-US">
                <a:solidFill>
                  <a:schemeClr val="accent1"/>
                </a:solidFill>
                <a:latin typeface="Garamond" panose="02020404030301010803" pitchFamily="18" charset="0"/>
              </a:rPr>
              <a:pPr/>
              <a:t>16</a:t>
            </a:fld>
            <a:endParaRPr lang="en-US" altLang="en-US">
              <a:solidFill>
                <a:schemeClr val="accent1"/>
              </a:solidFill>
              <a:latin typeface="Garamond" panose="02020404030301010803" pitchFamily="18" charset="0"/>
            </a:endParaRPr>
          </a:p>
        </p:txBody>
      </p:sp>
      <p:pic>
        <p:nvPicPr>
          <p:cNvPr id="20485" name="Picture 6" descr="A picture containing black, computer&#10;&#10;Description automatically generated">
            <a:extLst>
              <a:ext uri="{FF2B5EF4-FFF2-40B4-BE49-F238E27FC236}">
                <a16:creationId xmlns:a16="http://schemas.microsoft.com/office/drawing/2014/main" id="{43982895-F2E8-4231-A67C-42E681EA6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814" y="2322353"/>
            <a:ext cx="2487185" cy="331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8" descr="A close up of text on a black background&#10;&#10;Description automatically generated">
            <a:extLst>
              <a:ext uri="{FF2B5EF4-FFF2-40B4-BE49-F238E27FC236}">
                <a16:creationId xmlns:a16="http://schemas.microsoft.com/office/drawing/2014/main" id="{C0E10E2C-D638-4A4D-8643-3D99FE246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343" y="2399135"/>
            <a:ext cx="32385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0" descr="A circuit board&#10;&#10;Description automatically generated">
            <a:extLst>
              <a:ext uri="{FF2B5EF4-FFF2-40B4-BE49-F238E27FC236}">
                <a16:creationId xmlns:a16="http://schemas.microsoft.com/office/drawing/2014/main" id="{B5C85E81-E196-4098-B357-2F6B7837F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864" y="2640551"/>
            <a:ext cx="3369066" cy="229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A31EEA6-0E67-184C-B91C-2B819E991F79}"/>
              </a:ext>
            </a:extLst>
          </p:cNvPr>
          <p:cNvSpPr txBox="1"/>
          <p:nvPr/>
        </p:nvSpPr>
        <p:spPr>
          <a:xfrm>
            <a:off x="547635" y="6455578"/>
            <a:ext cx="6119446" cy="369332"/>
          </a:xfrm>
          <a:prstGeom prst="rect">
            <a:avLst/>
          </a:prstGeom>
          <a:noFill/>
        </p:spPr>
        <p:txBody>
          <a:bodyPr wrap="square">
            <a:spAutoFit/>
          </a:bodyPr>
          <a:lstStyle/>
          <a:p>
            <a:r>
              <a:rPr lang="en-US" dirty="0">
                <a:hlinkClick r:id="rId5"/>
              </a:rPr>
              <a:t>https://www.youtube.com/watch?v=ybkkiGtJmkM</a:t>
            </a:r>
            <a:r>
              <a:rPr 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2599798-1F73-40E8-8885-5A9733A49C6B}"/>
              </a:ext>
            </a:extLst>
          </p:cNvPr>
          <p:cNvSpPr>
            <a:spLocks noGrp="1" noChangeArrowheads="1"/>
          </p:cNvSpPr>
          <p:nvPr>
            <p:ph type="title"/>
          </p:nvPr>
        </p:nvSpPr>
        <p:spPr/>
        <p:txBody>
          <a:bodyPr/>
          <a:lstStyle/>
          <a:p>
            <a:r>
              <a:rPr lang="en-US" altLang="en-US" b="1" dirty="0">
                <a:solidFill>
                  <a:srgbClr val="0070C0"/>
                </a:solidFill>
              </a:rPr>
              <a:t>Alan Turing</a:t>
            </a:r>
          </a:p>
        </p:txBody>
      </p:sp>
      <p:sp>
        <p:nvSpPr>
          <p:cNvPr id="21507" name="Content Placeholder 2">
            <a:extLst>
              <a:ext uri="{FF2B5EF4-FFF2-40B4-BE49-F238E27FC236}">
                <a16:creationId xmlns:a16="http://schemas.microsoft.com/office/drawing/2014/main" id="{06D43100-3194-430F-92E7-B206F89FAA62}"/>
              </a:ext>
            </a:extLst>
          </p:cNvPr>
          <p:cNvSpPr>
            <a:spLocks noGrp="1" noChangeArrowheads="1"/>
          </p:cNvSpPr>
          <p:nvPr>
            <p:ph idx="1"/>
          </p:nvPr>
        </p:nvSpPr>
        <p:spPr/>
        <p:txBody>
          <a:bodyPr>
            <a:normAutofit/>
          </a:bodyPr>
          <a:lstStyle/>
          <a:p>
            <a:r>
              <a:rPr lang="en-US" altLang="en-US" sz="2800" dirty="0"/>
              <a:t>Created first “Bombe” in 1940s</a:t>
            </a:r>
          </a:p>
          <a:p>
            <a:r>
              <a:rPr lang="en-US" altLang="en-US" sz="2800" dirty="0"/>
              <a:t>This helped crack the Enigma codes</a:t>
            </a:r>
          </a:p>
          <a:p>
            <a:endParaRPr lang="en-US" altLang="en-US" sz="2800" dirty="0"/>
          </a:p>
        </p:txBody>
      </p:sp>
      <p:sp>
        <p:nvSpPr>
          <p:cNvPr id="21508" name="Slide Number Placeholder 4">
            <a:extLst>
              <a:ext uri="{FF2B5EF4-FFF2-40B4-BE49-F238E27FC236}">
                <a16:creationId xmlns:a16="http://schemas.microsoft.com/office/drawing/2014/main" id="{1DB9F80A-8AD9-4623-8CAA-12FD003371C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216539-BC62-4E4C-9A3B-698230292599}" type="slidenum">
              <a:rPr lang="en-US" altLang="en-US">
                <a:solidFill>
                  <a:schemeClr val="accent1"/>
                </a:solidFill>
                <a:latin typeface="Garamond" panose="02020404030301010803" pitchFamily="18" charset="0"/>
              </a:rPr>
              <a:pPr/>
              <a:t>17</a:t>
            </a:fld>
            <a:endParaRPr lang="en-US" altLang="en-US">
              <a:solidFill>
                <a:schemeClr val="accent1"/>
              </a:solidFill>
              <a:latin typeface="Garamond" panose="02020404030301010803" pitchFamily="18" charset="0"/>
            </a:endParaRPr>
          </a:p>
        </p:txBody>
      </p:sp>
      <p:pic>
        <p:nvPicPr>
          <p:cNvPr id="21510" name="Picture 12" descr="A person wearing a suit and tie&#10;&#10;Description automatically generated">
            <a:extLst>
              <a:ext uri="{FF2B5EF4-FFF2-40B4-BE49-F238E27FC236}">
                <a16:creationId xmlns:a16="http://schemas.microsoft.com/office/drawing/2014/main" id="{0556DBEC-3ABF-4251-BF47-AF12BBF07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7775" y="2074107"/>
            <a:ext cx="2620323" cy="3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A9299AD-3D07-4D66-BD7B-9AFCE64A4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61" y="2929632"/>
            <a:ext cx="4274450" cy="3128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9CBF643-3FFA-4BD8-BEE5-781D2CBCA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729" y="2929632"/>
            <a:ext cx="3529161" cy="3128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2599798-1F73-40E8-8885-5A9733A49C6B}"/>
              </a:ext>
            </a:extLst>
          </p:cNvPr>
          <p:cNvSpPr>
            <a:spLocks noGrp="1" noChangeArrowheads="1"/>
          </p:cNvSpPr>
          <p:nvPr>
            <p:ph type="title"/>
          </p:nvPr>
        </p:nvSpPr>
        <p:spPr/>
        <p:txBody>
          <a:bodyPr/>
          <a:lstStyle/>
          <a:p>
            <a:r>
              <a:rPr lang="en-US" altLang="en-US" b="1" dirty="0">
                <a:solidFill>
                  <a:srgbClr val="0070C0"/>
                </a:solidFill>
              </a:rPr>
              <a:t>Alan Turing – “Turning Test”</a:t>
            </a:r>
          </a:p>
        </p:txBody>
      </p:sp>
      <p:sp>
        <p:nvSpPr>
          <p:cNvPr id="21507" name="Content Placeholder 2">
            <a:extLst>
              <a:ext uri="{FF2B5EF4-FFF2-40B4-BE49-F238E27FC236}">
                <a16:creationId xmlns:a16="http://schemas.microsoft.com/office/drawing/2014/main" id="{06D43100-3194-430F-92E7-B206F89FAA62}"/>
              </a:ext>
            </a:extLst>
          </p:cNvPr>
          <p:cNvSpPr>
            <a:spLocks noGrp="1" noChangeArrowheads="1"/>
          </p:cNvSpPr>
          <p:nvPr>
            <p:ph idx="1"/>
          </p:nvPr>
        </p:nvSpPr>
        <p:spPr>
          <a:xfrm>
            <a:off x="1097280" y="1845734"/>
            <a:ext cx="7507001" cy="4023360"/>
          </a:xfrm>
        </p:spPr>
        <p:txBody>
          <a:bodyPr>
            <a:normAutofit/>
          </a:bodyPr>
          <a:lstStyle/>
          <a:p>
            <a:r>
              <a:rPr lang="en-US" altLang="en-US" sz="2800" dirty="0"/>
              <a:t>The interviewer asks the same question of a computer and a human to determine if you talking to a computer or human.</a:t>
            </a:r>
          </a:p>
          <a:p>
            <a:endParaRPr lang="en-US" altLang="en-US" sz="2800" dirty="0"/>
          </a:p>
        </p:txBody>
      </p:sp>
      <p:sp>
        <p:nvSpPr>
          <p:cNvPr id="21508" name="Slide Number Placeholder 4">
            <a:extLst>
              <a:ext uri="{FF2B5EF4-FFF2-40B4-BE49-F238E27FC236}">
                <a16:creationId xmlns:a16="http://schemas.microsoft.com/office/drawing/2014/main" id="{1DB9F80A-8AD9-4623-8CAA-12FD003371C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216539-BC62-4E4C-9A3B-698230292599}" type="slidenum">
              <a:rPr lang="en-US" altLang="en-US">
                <a:solidFill>
                  <a:schemeClr val="accent1"/>
                </a:solidFill>
                <a:latin typeface="Garamond" panose="02020404030301010803" pitchFamily="18" charset="0"/>
              </a:rPr>
              <a:pPr/>
              <a:t>18</a:t>
            </a:fld>
            <a:endParaRPr lang="en-US" altLang="en-US">
              <a:solidFill>
                <a:schemeClr val="accent1"/>
              </a:solidFill>
              <a:latin typeface="Garamond" panose="02020404030301010803" pitchFamily="18" charset="0"/>
            </a:endParaRPr>
          </a:p>
        </p:txBody>
      </p:sp>
      <p:pic>
        <p:nvPicPr>
          <p:cNvPr id="21510" name="Picture 12" descr="A person wearing a suit and tie&#10;&#10;Description automatically generated">
            <a:extLst>
              <a:ext uri="{FF2B5EF4-FFF2-40B4-BE49-F238E27FC236}">
                <a16:creationId xmlns:a16="http://schemas.microsoft.com/office/drawing/2014/main" id="{0556DBEC-3ABF-4251-BF47-AF12BBF07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7775" y="2074107"/>
            <a:ext cx="2620323" cy="3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See the source image">
            <a:extLst>
              <a:ext uri="{FF2B5EF4-FFF2-40B4-BE49-F238E27FC236}">
                <a16:creationId xmlns:a16="http://schemas.microsoft.com/office/drawing/2014/main" id="{2ED4E140-3C45-4C4F-AE8C-E3E5FB8F9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658" y="3076491"/>
            <a:ext cx="4230425" cy="322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50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2599798-1F73-40E8-8885-5A9733A49C6B}"/>
              </a:ext>
            </a:extLst>
          </p:cNvPr>
          <p:cNvSpPr>
            <a:spLocks noGrp="1" noChangeArrowheads="1"/>
          </p:cNvSpPr>
          <p:nvPr>
            <p:ph type="title"/>
          </p:nvPr>
        </p:nvSpPr>
        <p:spPr/>
        <p:txBody>
          <a:bodyPr/>
          <a:lstStyle/>
          <a:p>
            <a:r>
              <a:rPr lang="en-US" altLang="en-US" b="1" dirty="0">
                <a:solidFill>
                  <a:srgbClr val="0070C0"/>
                </a:solidFill>
              </a:rPr>
              <a:t>Alan Turing – 6 Primitives</a:t>
            </a:r>
          </a:p>
        </p:txBody>
      </p:sp>
      <p:sp>
        <p:nvSpPr>
          <p:cNvPr id="21507" name="Content Placeholder 2">
            <a:extLst>
              <a:ext uri="{FF2B5EF4-FFF2-40B4-BE49-F238E27FC236}">
                <a16:creationId xmlns:a16="http://schemas.microsoft.com/office/drawing/2014/main" id="{06D43100-3194-430F-92E7-B206F89FAA62}"/>
              </a:ext>
            </a:extLst>
          </p:cNvPr>
          <p:cNvSpPr>
            <a:spLocks noGrp="1" noChangeArrowheads="1"/>
          </p:cNvSpPr>
          <p:nvPr>
            <p:ph idx="1"/>
          </p:nvPr>
        </p:nvSpPr>
        <p:spPr>
          <a:xfrm>
            <a:off x="1097280" y="1845734"/>
            <a:ext cx="7050999" cy="4023360"/>
          </a:xfrm>
        </p:spPr>
        <p:txBody>
          <a:bodyPr>
            <a:normAutofit fontScale="85000" lnSpcReduction="20000"/>
          </a:bodyPr>
          <a:lstStyle/>
          <a:p>
            <a:r>
              <a:rPr lang="en-US" altLang="en-US" sz="2800" dirty="0"/>
              <a:t>Wrote about the 6 basic operations (primitives) to be considered a software language.</a:t>
            </a:r>
          </a:p>
          <a:p>
            <a:r>
              <a:rPr lang="en-US" altLang="en-US" sz="2800" dirty="0"/>
              <a:t>- </a:t>
            </a:r>
            <a:r>
              <a:rPr lang="en-US" altLang="en-US" sz="2800" b="1" dirty="0"/>
              <a:t>Right</a:t>
            </a:r>
            <a:r>
              <a:rPr lang="en-US" altLang="en-US" sz="2800" dirty="0"/>
              <a:t>: Move the Machine’s head to the right of the current square</a:t>
            </a:r>
          </a:p>
          <a:p>
            <a:r>
              <a:rPr lang="en-US" altLang="en-US" sz="2800" dirty="0"/>
              <a:t>- </a:t>
            </a:r>
            <a:r>
              <a:rPr lang="en-US" altLang="en-US" sz="2800" b="1" dirty="0"/>
              <a:t>Left</a:t>
            </a:r>
            <a:r>
              <a:rPr lang="en-US" altLang="en-US" sz="2800" dirty="0"/>
              <a:t>: Move the Machine’s head to the left of the current square</a:t>
            </a:r>
          </a:p>
          <a:p>
            <a:r>
              <a:rPr lang="en-US" altLang="en-US" sz="2800" dirty="0"/>
              <a:t>- </a:t>
            </a:r>
            <a:r>
              <a:rPr lang="en-US" altLang="en-US" sz="2800" b="1" dirty="0"/>
              <a:t>Print</a:t>
            </a:r>
            <a:r>
              <a:rPr lang="en-US" altLang="en-US" sz="2800" dirty="0"/>
              <a:t>: Print a symbol on the current square</a:t>
            </a:r>
          </a:p>
          <a:p>
            <a:r>
              <a:rPr lang="en-US" altLang="en-US" sz="2800" dirty="0"/>
              <a:t>- </a:t>
            </a:r>
            <a:r>
              <a:rPr lang="en-US" altLang="en-US" sz="2800" b="1" dirty="0"/>
              <a:t>Scan</a:t>
            </a:r>
            <a:r>
              <a:rPr lang="en-US" altLang="en-US" sz="2800" dirty="0"/>
              <a:t>: Identify any symbols on the current square</a:t>
            </a:r>
          </a:p>
          <a:p>
            <a:r>
              <a:rPr lang="en-US" altLang="en-US" sz="2800" dirty="0"/>
              <a:t>- </a:t>
            </a:r>
            <a:r>
              <a:rPr lang="en-US" altLang="en-US" sz="2800" b="1" dirty="0"/>
              <a:t>Erase</a:t>
            </a:r>
            <a:r>
              <a:rPr lang="en-US" altLang="en-US" sz="2800" dirty="0"/>
              <a:t>: Erase any symbols presented on the current square</a:t>
            </a:r>
          </a:p>
          <a:p>
            <a:r>
              <a:rPr lang="en-US" altLang="en-US" sz="2800" b="1" dirty="0"/>
              <a:t>- Nothing/Halt</a:t>
            </a:r>
            <a:r>
              <a:rPr lang="en-US" altLang="en-US" sz="2800" dirty="0"/>
              <a:t>: Do nothing</a:t>
            </a:r>
          </a:p>
        </p:txBody>
      </p:sp>
      <p:sp>
        <p:nvSpPr>
          <p:cNvPr id="21508" name="Slide Number Placeholder 4">
            <a:extLst>
              <a:ext uri="{FF2B5EF4-FFF2-40B4-BE49-F238E27FC236}">
                <a16:creationId xmlns:a16="http://schemas.microsoft.com/office/drawing/2014/main" id="{1DB9F80A-8AD9-4623-8CAA-12FD003371C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1216539-BC62-4E4C-9A3B-698230292599}" type="slidenum">
              <a:rPr lang="en-US" altLang="en-US">
                <a:solidFill>
                  <a:schemeClr val="accent1"/>
                </a:solidFill>
                <a:latin typeface="Garamond" panose="02020404030301010803" pitchFamily="18" charset="0"/>
              </a:rPr>
              <a:pPr/>
              <a:t>19</a:t>
            </a:fld>
            <a:endParaRPr lang="en-US" altLang="en-US">
              <a:solidFill>
                <a:schemeClr val="accent1"/>
              </a:solidFill>
              <a:latin typeface="Garamond" panose="02020404030301010803" pitchFamily="18" charset="0"/>
            </a:endParaRPr>
          </a:p>
        </p:txBody>
      </p:sp>
      <p:pic>
        <p:nvPicPr>
          <p:cNvPr id="21510" name="Picture 12" descr="A person wearing a suit and tie&#10;&#10;Description automatically generated">
            <a:extLst>
              <a:ext uri="{FF2B5EF4-FFF2-40B4-BE49-F238E27FC236}">
                <a16:creationId xmlns:a16="http://schemas.microsoft.com/office/drawing/2014/main" id="{0556DBEC-3ABF-4251-BF47-AF12BBF07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604" y="2074107"/>
            <a:ext cx="2620323" cy="356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See the source image">
            <a:extLst>
              <a:ext uri="{FF2B5EF4-FFF2-40B4-BE49-F238E27FC236}">
                <a16:creationId xmlns:a16="http://schemas.microsoft.com/office/drawing/2014/main" id="{9723728A-27E4-4AAD-8CEA-CD1731323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3853" y="4095747"/>
            <a:ext cx="3300867" cy="2475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600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a:extLst>
              <a:ext uri="{FF2B5EF4-FFF2-40B4-BE49-F238E27FC236}">
                <a16:creationId xmlns:a16="http://schemas.microsoft.com/office/drawing/2014/main" id="{E149EB6C-D319-4E59-9367-A2A8D5D38E9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5CAFFD-019D-420A-9BE1-B2B84D8E0C83}" type="slidenum">
              <a:rPr lang="en-US" altLang="en-US">
                <a:solidFill>
                  <a:schemeClr val="accent1"/>
                </a:solidFill>
                <a:latin typeface="Garamond" panose="02020404030301010803" pitchFamily="18" charset="0"/>
              </a:rPr>
              <a:pPr/>
              <a:t>2</a:t>
            </a:fld>
            <a:endParaRPr lang="en-US" altLang="en-US">
              <a:solidFill>
                <a:schemeClr val="accent1"/>
              </a:solidFill>
              <a:latin typeface="Garamond" panose="02020404030301010803" pitchFamily="18" charset="0"/>
            </a:endParaRPr>
          </a:p>
        </p:txBody>
      </p:sp>
      <p:sp>
        <p:nvSpPr>
          <p:cNvPr id="6147" name="Rectangle 2">
            <a:extLst>
              <a:ext uri="{FF2B5EF4-FFF2-40B4-BE49-F238E27FC236}">
                <a16:creationId xmlns:a16="http://schemas.microsoft.com/office/drawing/2014/main" id="{B64C9835-2250-43FD-AEFA-77253BF6F11F}"/>
              </a:ext>
            </a:extLst>
          </p:cNvPr>
          <p:cNvSpPr>
            <a:spLocks noGrp="1" noChangeArrowheads="1"/>
          </p:cNvSpPr>
          <p:nvPr>
            <p:ph type="title"/>
          </p:nvPr>
        </p:nvSpPr>
        <p:spPr/>
        <p:txBody>
          <a:bodyPr/>
          <a:lstStyle/>
          <a:p>
            <a:pPr eaLnBrk="1" hangingPunct="1"/>
            <a:r>
              <a:rPr lang="en-US" altLang="en-US" b="1" dirty="0">
                <a:solidFill>
                  <a:srgbClr val="0070C0"/>
                </a:solidFill>
              </a:rPr>
              <a:t>OSINT (Open-Source Intelligence)</a:t>
            </a:r>
          </a:p>
        </p:txBody>
      </p:sp>
      <p:sp>
        <p:nvSpPr>
          <p:cNvPr id="6148" name="Rectangle 3">
            <a:extLst>
              <a:ext uri="{FF2B5EF4-FFF2-40B4-BE49-F238E27FC236}">
                <a16:creationId xmlns:a16="http://schemas.microsoft.com/office/drawing/2014/main" id="{DC5E9443-44F2-4EA1-9405-3E1F1449BDD4}"/>
              </a:ext>
            </a:extLst>
          </p:cNvPr>
          <p:cNvSpPr>
            <a:spLocks noGrp="1" noChangeArrowheads="1"/>
          </p:cNvSpPr>
          <p:nvPr>
            <p:ph type="body" idx="1"/>
          </p:nvPr>
        </p:nvSpPr>
        <p:spPr>
          <a:xfrm>
            <a:off x="1097280" y="1820411"/>
            <a:ext cx="5722417" cy="4310515"/>
          </a:xfrm>
        </p:spPr>
        <p:txBody>
          <a:bodyPr/>
          <a:lstStyle/>
          <a:p>
            <a:pPr marL="0" indent="0">
              <a:buNone/>
            </a:pPr>
            <a:r>
              <a:rPr lang="en-US" altLang="en-US" sz="3600" dirty="0"/>
              <a:t>Open-Source Intelligence (OSINT) – collecting and analyzing </a:t>
            </a:r>
            <a:r>
              <a:rPr lang="en-US" altLang="en-US" sz="3600" b="1" dirty="0">
                <a:solidFill>
                  <a:srgbClr val="0070C0"/>
                </a:solidFill>
              </a:rPr>
              <a:t>publicly</a:t>
            </a:r>
            <a:r>
              <a:rPr lang="en-US" altLang="en-US" sz="3600" dirty="0"/>
              <a:t> available information to gather insight and information on a target</a:t>
            </a:r>
          </a:p>
        </p:txBody>
      </p:sp>
      <p:pic>
        <p:nvPicPr>
          <p:cNvPr id="1030" name="Picture 6" descr="What is open source intelligence? -- Knowlesys Open Source Intelligence  System">
            <a:extLst>
              <a:ext uri="{FF2B5EF4-FFF2-40B4-BE49-F238E27FC236}">
                <a16:creationId xmlns:a16="http://schemas.microsoft.com/office/drawing/2014/main" id="{FF7AFCA6-65EC-FE7C-7067-BA72A9B43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697" y="1820411"/>
            <a:ext cx="4573935" cy="43105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7AA427B3-FFA7-4C2C-BFD6-621A92819FA7}"/>
              </a:ext>
            </a:extLst>
          </p:cNvPr>
          <p:cNvSpPr>
            <a:spLocks noGrp="1" noChangeArrowheads="1"/>
          </p:cNvSpPr>
          <p:nvPr>
            <p:ph type="title"/>
          </p:nvPr>
        </p:nvSpPr>
        <p:spPr/>
        <p:txBody>
          <a:bodyPr>
            <a:normAutofit/>
          </a:bodyPr>
          <a:lstStyle/>
          <a:p>
            <a:r>
              <a:rPr lang="en-US" altLang="en-US" b="1" dirty="0">
                <a:solidFill>
                  <a:srgbClr val="0070C0"/>
                </a:solidFill>
              </a:rPr>
              <a:t>Symmetric Encryption</a:t>
            </a:r>
          </a:p>
        </p:txBody>
      </p:sp>
      <p:pic>
        <p:nvPicPr>
          <p:cNvPr id="22531" name="Content Placeholder 6" descr="A screenshot of a cell phone&#10;&#10;Description automatically generated">
            <a:extLst>
              <a:ext uri="{FF2B5EF4-FFF2-40B4-BE49-F238E27FC236}">
                <a16:creationId xmlns:a16="http://schemas.microsoft.com/office/drawing/2014/main" id="{65187544-D944-4083-9347-FE6540D740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3464" y="1792288"/>
            <a:ext cx="7585075" cy="4146550"/>
          </a:xfrm>
        </p:spPr>
      </p:pic>
      <p:sp>
        <p:nvSpPr>
          <p:cNvPr id="22533" name="Slide Number Placeholder 4">
            <a:extLst>
              <a:ext uri="{FF2B5EF4-FFF2-40B4-BE49-F238E27FC236}">
                <a16:creationId xmlns:a16="http://schemas.microsoft.com/office/drawing/2014/main" id="{26473880-11FE-4A9E-AAD0-290B5844428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3F8315D-EA2F-4828-B444-6E6BE378D312}" type="slidenum">
              <a:rPr lang="en-US" altLang="en-US">
                <a:solidFill>
                  <a:schemeClr val="accent1"/>
                </a:solidFill>
                <a:latin typeface="Garamond" panose="02020404030301010803" pitchFamily="18" charset="0"/>
              </a:rPr>
              <a:pPr/>
              <a:t>20</a:t>
            </a:fld>
            <a:endParaRPr lang="en-US" altLang="en-US">
              <a:solidFill>
                <a:schemeClr val="accent1"/>
              </a:solidFill>
              <a:latin typeface="Garamond" panose="02020404030301010803"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148FC17-1F19-4946-BD8B-06DF23FEC78B}"/>
              </a:ext>
            </a:extLst>
          </p:cNvPr>
          <p:cNvSpPr>
            <a:spLocks noGrp="1" noChangeArrowheads="1"/>
          </p:cNvSpPr>
          <p:nvPr>
            <p:ph type="title"/>
          </p:nvPr>
        </p:nvSpPr>
        <p:spPr/>
        <p:txBody>
          <a:bodyPr/>
          <a:lstStyle/>
          <a:p>
            <a:r>
              <a:rPr lang="en-US" altLang="en-US" b="1" dirty="0">
                <a:solidFill>
                  <a:srgbClr val="0070C0"/>
                </a:solidFill>
              </a:rPr>
              <a:t>Diffie Hellman </a:t>
            </a:r>
          </a:p>
        </p:txBody>
      </p:sp>
      <p:sp>
        <p:nvSpPr>
          <p:cNvPr id="27651" name="Content Placeholder 2">
            <a:extLst>
              <a:ext uri="{FF2B5EF4-FFF2-40B4-BE49-F238E27FC236}">
                <a16:creationId xmlns:a16="http://schemas.microsoft.com/office/drawing/2014/main" id="{F350AC92-9A15-40FD-AE83-6CFB06DB225B}"/>
              </a:ext>
            </a:extLst>
          </p:cNvPr>
          <p:cNvSpPr>
            <a:spLocks noGrp="1" noChangeArrowheads="1"/>
          </p:cNvSpPr>
          <p:nvPr>
            <p:ph idx="1"/>
          </p:nvPr>
        </p:nvSpPr>
        <p:spPr>
          <a:xfrm>
            <a:off x="1208015" y="1845578"/>
            <a:ext cx="4811785" cy="1634222"/>
          </a:xfrm>
        </p:spPr>
        <p:txBody>
          <a:bodyPr>
            <a:normAutofit/>
          </a:bodyPr>
          <a:lstStyle/>
          <a:p>
            <a:pPr marL="0" indent="0">
              <a:buNone/>
            </a:pPr>
            <a:r>
              <a:rPr lang="en-US" altLang="en-US" sz="2800" dirty="0"/>
              <a:t>Martin Hellman</a:t>
            </a:r>
          </a:p>
          <a:p>
            <a:pPr marL="0" indent="0">
              <a:buNone/>
            </a:pPr>
            <a:r>
              <a:rPr lang="en-US" altLang="en-US" sz="2800" dirty="0"/>
              <a:t>IBM Watson Research Center</a:t>
            </a:r>
          </a:p>
          <a:p>
            <a:pPr marL="0" indent="0">
              <a:buNone/>
            </a:pPr>
            <a:r>
              <a:rPr lang="en-US" altLang="en-US" sz="2800" dirty="0"/>
              <a:t>1968 - 1969</a:t>
            </a:r>
          </a:p>
        </p:txBody>
      </p:sp>
      <p:sp>
        <p:nvSpPr>
          <p:cNvPr id="27652" name="Slide Number Placeholder 4">
            <a:extLst>
              <a:ext uri="{FF2B5EF4-FFF2-40B4-BE49-F238E27FC236}">
                <a16:creationId xmlns:a16="http://schemas.microsoft.com/office/drawing/2014/main" id="{33CEE490-62DD-4C50-97A8-4B87A911EED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1D632FD-27E7-4194-AE76-4E3B6D88BE84}" type="slidenum">
              <a:rPr lang="en-US" altLang="en-US">
                <a:solidFill>
                  <a:schemeClr val="accent1"/>
                </a:solidFill>
                <a:latin typeface="Garamond" panose="02020404030301010803" pitchFamily="18" charset="0"/>
              </a:rPr>
              <a:pPr/>
              <a:t>21</a:t>
            </a:fld>
            <a:endParaRPr lang="en-US" altLang="en-US">
              <a:solidFill>
                <a:schemeClr val="accent1"/>
              </a:solidFill>
              <a:latin typeface="Garamond" panose="02020404030301010803" pitchFamily="18" charset="0"/>
            </a:endParaRPr>
          </a:p>
        </p:txBody>
      </p:sp>
      <p:pic>
        <p:nvPicPr>
          <p:cNvPr id="27653" name="Picture 6" descr="Two people looking at the camera&#10;&#10;Description automatically generated">
            <a:extLst>
              <a:ext uri="{FF2B5EF4-FFF2-40B4-BE49-F238E27FC236}">
                <a16:creationId xmlns:a16="http://schemas.microsoft.com/office/drawing/2014/main" id="{F5501DFE-4C6B-4BC3-9936-2038D3F3D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084" y="3279849"/>
            <a:ext cx="5490792" cy="287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D93A1386-CEB9-411B-83CE-BBC7372D4812}"/>
              </a:ext>
            </a:extLst>
          </p:cNvPr>
          <p:cNvSpPr txBox="1">
            <a:spLocks/>
          </p:cNvSpPr>
          <p:nvPr/>
        </p:nvSpPr>
        <p:spPr bwMode="auto">
          <a:xfrm>
            <a:off x="8573535" y="1753724"/>
            <a:ext cx="3124200" cy="2133600"/>
          </a:xfrm>
          <a:prstGeom prst="rect">
            <a:avLst/>
          </a:prstGeom>
          <a:noFill/>
          <a:ln>
            <a:noFill/>
          </a:ln>
          <a:effectLst/>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accent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accent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accent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accent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accent1"/>
                </a:solidFill>
                <a:latin typeface="+mn-lt"/>
              </a:defRPr>
            </a:lvl9pPr>
          </a:lstStyle>
          <a:p>
            <a:pPr marL="0" indent="0">
              <a:buNone/>
              <a:defRPr/>
            </a:pPr>
            <a:r>
              <a:rPr lang="en-US" kern="0" dirty="0"/>
              <a:t>Whitfield Diffie</a:t>
            </a:r>
          </a:p>
          <a:p>
            <a:pPr marL="0" indent="0">
              <a:buNone/>
              <a:defRPr/>
            </a:pPr>
            <a:r>
              <a:rPr lang="en-US" kern="0" dirty="0"/>
              <a:t>Stanford AI Lab</a:t>
            </a:r>
          </a:p>
          <a:p>
            <a:pPr marL="0" indent="0">
              <a:buNone/>
              <a:defRPr/>
            </a:pPr>
            <a:r>
              <a:rPr lang="en-US" kern="0" dirty="0"/>
              <a:t>1974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BAB24B6E-5C16-45D7-BE69-AF5717AEA1FD}"/>
              </a:ext>
            </a:extLst>
          </p:cNvPr>
          <p:cNvSpPr>
            <a:spLocks noGrp="1" noChangeArrowheads="1"/>
          </p:cNvSpPr>
          <p:nvPr>
            <p:ph type="title"/>
          </p:nvPr>
        </p:nvSpPr>
        <p:spPr/>
        <p:txBody>
          <a:bodyPr/>
          <a:lstStyle/>
          <a:p>
            <a:r>
              <a:rPr lang="en-US" altLang="en-US" b="1" dirty="0">
                <a:solidFill>
                  <a:srgbClr val="0070C0"/>
                </a:solidFill>
              </a:rPr>
              <a:t>Diffie Hellman Example (Colors)</a:t>
            </a:r>
          </a:p>
        </p:txBody>
      </p:sp>
      <p:pic>
        <p:nvPicPr>
          <p:cNvPr id="29699" name="Content Placeholder 6" descr="A picture containing cup, table, sitting, mirror&#10;&#10;Description automatically generated">
            <a:extLst>
              <a:ext uri="{FF2B5EF4-FFF2-40B4-BE49-F238E27FC236}">
                <a16:creationId xmlns:a16="http://schemas.microsoft.com/office/drawing/2014/main" id="{F6F5E6A9-13D9-4866-ACFB-365302669A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56836" y="1914455"/>
            <a:ext cx="2878327" cy="4323550"/>
          </a:xfrm>
        </p:spPr>
      </p:pic>
      <p:sp>
        <p:nvSpPr>
          <p:cNvPr id="29700" name="Slide Number Placeholder 4">
            <a:extLst>
              <a:ext uri="{FF2B5EF4-FFF2-40B4-BE49-F238E27FC236}">
                <a16:creationId xmlns:a16="http://schemas.microsoft.com/office/drawing/2014/main" id="{758D187F-838F-4D47-ACEC-9227EDFFF520}"/>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FE9A94-AD14-4F67-833D-40083BFF624C}" type="slidenum">
              <a:rPr lang="en-US" altLang="en-US">
                <a:solidFill>
                  <a:schemeClr val="accent1"/>
                </a:solidFill>
                <a:latin typeface="Garamond" panose="02020404030301010803" pitchFamily="18" charset="0"/>
              </a:rPr>
              <a:pPr/>
              <a:t>22</a:t>
            </a:fld>
            <a:endParaRPr lang="en-US" altLang="en-US">
              <a:solidFill>
                <a:schemeClr val="accent1"/>
              </a:solidFill>
              <a:latin typeface="Garamond" panose="02020404030301010803"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7D5EC14-915C-4F94-BA02-65AD2D707045}"/>
              </a:ext>
            </a:extLst>
          </p:cNvPr>
          <p:cNvSpPr>
            <a:spLocks noGrp="1" noChangeArrowheads="1"/>
          </p:cNvSpPr>
          <p:nvPr>
            <p:ph type="title"/>
          </p:nvPr>
        </p:nvSpPr>
        <p:spPr/>
        <p:txBody>
          <a:bodyPr/>
          <a:lstStyle/>
          <a:p>
            <a:r>
              <a:rPr lang="en-US" altLang="en-US" b="1" dirty="0">
                <a:solidFill>
                  <a:srgbClr val="0070C0"/>
                </a:solidFill>
              </a:rPr>
              <a:t>Diffie Hellman Example (Numbers)</a:t>
            </a:r>
          </a:p>
        </p:txBody>
      </p:sp>
      <p:graphicFrame>
        <p:nvGraphicFramePr>
          <p:cNvPr id="7" name="Table 7">
            <a:extLst>
              <a:ext uri="{FF2B5EF4-FFF2-40B4-BE49-F238E27FC236}">
                <a16:creationId xmlns:a16="http://schemas.microsoft.com/office/drawing/2014/main" id="{1D5D4E14-C7A5-4CB8-8E31-5EBD3688439A}"/>
              </a:ext>
            </a:extLst>
          </p:cNvPr>
          <p:cNvGraphicFramePr>
            <a:graphicFrameLocks noGrp="1"/>
          </p:cNvGraphicFramePr>
          <p:nvPr>
            <p:ph idx="1"/>
          </p:nvPr>
        </p:nvGraphicFramePr>
        <p:xfrm>
          <a:off x="1828800" y="1828800"/>
          <a:ext cx="8229600" cy="37084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40">
                <a:tc gridSpan="2">
                  <a:txBody>
                    <a:bodyPr/>
                    <a:lstStyle/>
                    <a:p>
                      <a:pPr algn="ctr"/>
                      <a:r>
                        <a:rPr lang="en-US" dirty="0"/>
                        <a:t>Alice</a:t>
                      </a:r>
                    </a:p>
                  </a:txBody>
                  <a:tcPr/>
                </a:tc>
                <a:tc hMerge="1">
                  <a:txBody>
                    <a:bodyPr/>
                    <a:lstStyle/>
                    <a:p>
                      <a:endParaRPr lang="en-US" dirty="0"/>
                    </a:p>
                  </a:txBody>
                  <a:tcPr/>
                </a:tc>
                <a:tc gridSpan="2">
                  <a:txBody>
                    <a:bodyPr/>
                    <a:lstStyle/>
                    <a:p>
                      <a:pPr algn="ctr"/>
                      <a:r>
                        <a:rPr lang="en-US" dirty="0">
                          <a:solidFill>
                            <a:srgbClr val="FF0000"/>
                          </a:solidFill>
                        </a:rPr>
                        <a:t>Bob</a:t>
                      </a:r>
                    </a:p>
                  </a:txBody>
                  <a:tcPr>
                    <a:solidFill>
                      <a:schemeClr val="bg1">
                        <a:lumMod val="25000"/>
                        <a:lumOff val="75000"/>
                      </a:schemeClr>
                    </a:solidFill>
                  </a:tcPr>
                </a:tc>
                <a:tc hMerge="1">
                  <a:txBody>
                    <a:bodyPr/>
                    <a:lstStyle/>
                    <a:p>
                      <a:endParaRPr lang="en-US" dirty="0"/>
                    </a:p>
                  </a:txBody>
                  <a:tcPr/>
                </a:tc>
                <a:tc gridSpan="2">
                  <a:txBody>
                    <a:bodyPr/>
                    <a:lstStyle/>
                    <a:p>
                      <a:pPr algn="ctr"/>
                      <a:r>
                        <a:rPr lang="en-US" dirty="0"/>
                        <a:t>Eve</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a:t>Known</a:t>
                      </a:r>
                    </a:p>
                  </a:txBody>
                  <a:tcPr/>
                </a:tc>
                <a:tc>
                  <a:txBody>
                    <a:bodyPr/>
                    <a:lstStyle/>
                    <a:p>
                      <a:r>
                        <a:rPr lang="en-US" b="1" dirty="0"/>
                        <a:t>UN</a:t>
                      </a:r>
                    </a:p>
                  </a:txBody>
                  <a:tcPr/>
                </a:tc>
                <a:tc>
                  <a:txBody>
                    <a:bodyPr/>
                    <a:lstStyle/>
                    <a:p>
                      <a:r>
                        <a:rPr lang="en-US" b="1" dirty="0"/>
                        <a:t>Known</a:t>
                      </a:r>
                    </a:p>
                  </a:txBody>
                  <a:tcPr>
                    <a:solidFill>
                      <a:schemeClr val="bg1">
                        <a:lumMod val="25000"/>
                        <a:lumOff val="75000"/>
                      </a:schemeClr>
                    </a:solidFill>
                  </a:tcPr>
                </a:tc>
                <a:tc>
                  <a:txBody>
                    <a:bodyPr/>
                    <a:lstStyle/>
                    <a:p>
                      <a:r>
                        <a:rPr lang="en-US" b="1" dirty="0"/>
                        <a:t>UN</a:t>
                      </a:r>
                    </a:p>
                  </a:txBody>
                  <a:tcPr>
                    <a:solidFill>
                      <a:schemeClr val="bg1">
                        <a:lumMod val="25000"/>
                        <a:lumOff val="75000"/>
                      </a:schemeClr>
                    </a:solidFill>
                  </a:tcPr>
                </a:tc>
                <a:tc>
                  <a:txBody>
                    <a:bodyPr/>
                    <a:lstStyle/>
                    <a:p>
                      <a:r>
                        <a:rPr lang="en-US" b="1" dirty="0"/>
                        <a:t>Known</a:t>
                      </a:r>
                    </a:p>
                  </a:txBody>
                  <a:tcPr/>
                </a:tc>
                <a:tc>
                  <a:txBody>
                    <a:bodyPr/>
                    <a:lstStyle/>
                    <a:p>
                      <a:r>
                        <a:rPr lang="en-US" b="1" dirty="0"/>
                        <a:t>UN</a:t>
                      </a:r>
                    </a:p>
                  </a:txBody>
                  <a:tcPr/>
                </a:tc>
                <a:extLst>
                  <a:ext uri="{0D108BD9-81ED-4DB2-BD59-A6C34878D82A}">
                    <a16:rowId xmlns:a16="http://schemas.microsoft.com/office/drawing/2014/main" val="10001"/>
                  </a:ext>
                </a:extLst>
              </a:tr>
              <a:tr h="370840">
                <a:tc>
                  <a:txBody>
                    <a:bodyPr/>
                    <a:lstStyle/>
                    <a:p>
                      <a:r>
                        <a:rPr lang="en-US" dirty="0"/>
                        <a:t>p=23</a:t>
                      </a:r>
                    </a:p>
                  </a:txBody>
                  <a:tcPr/>
                </a:tc>
                <a:tc>
                  <a:txBody>
                    <a:bodyPr/>
                    <a:lstStyle/>
                    <a:p>
                      <a:endParaRPr lang="en-US" dirty="0"/>
                    </a:p>
                  </a:txBody>
                  <a:tcPr/>
                </a:tc>
                <a:tc>
                  <a:txBody>
                    <a:bodyPr/>
                    <a:lstStyle/>
                    <a:p>
                      <a:r>
                        <a:rPr lang="en-US" dirty="0"/>
                        <a:t>p=23</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r>
                        <a:rPr lang="en-US" dirty="0"/>
                        <a:t>p=23</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g=5</a:t>
                      </a:r>
                    </a:p>
                  </a:txBody>
                  <a:tcPr/>
                </a:tc>
                <a:tc>
                  <a:txBody>
                    <a:bodyPr/>
                    <a:lstStyle/>
                    <a:p>
                      <a:endParaRPr lang="en-US" dirty="0"/>
                    </a:p>
                  </a:txBody>
                  <a:tcPr/>
                </a:tc>
                <a:tc>
                  <a:txBody>
                    <a:bodyPr/>
                    <a:lstStyle/>
                    <a:p>
                      <a:r>
                        <a:rPr lang="en-US" dirty="0"/>
                        <a:t>g=5</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r>
                        <a:rPr lang="en-US" dirty="0"/>
                        <a:t>g=5</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a=6</a:t>
                      </a:r>
                    </a:p>
                  </a:txBody>
                  <a:tcPr/>
                </a:tc>
                <a:tc>
                  <a:txBody>
                    <a:bodyPr/>
                    <a:lstStyle/>
                    <a:p>
                      <a:r>
                        <a:rPr lang="en-US" dirty="0"/>
                        <a:t>b</a:t>
                      </a:r>
                    </a:p>
                  </a:txBody>
                  <a:tcPr/>
                </a:tc>
                <a:tc>
                  <a:txBody>
                    <a:bodyPr/>
                    <a:lstStyle/>
                    <a:p>
                      <a:r>
                        <a:rPr lang="en-US" dirty="0"/>
                        <a:t>b=15</a:t>
                      </a:r>
                    </a:p>
                  </a:txBody>
                  <a:tcPr>
                    <a:solidFill>
                      <a:schemeClr val="bg1">
                        <a:lumMod val="25000"/>
                        <a:lumOff val="75000"/>
                      </a:schemeClr>
                    </a:solidFill>
                  </a:tcPr>
                </a:tc>
                <a:tc>
                  <a:txBody>
                    <a:bodyPr/>
                    <a:lstStyle/>
                    <a:p>
                      <a:r>
                        <a:rPr lang="en-US" dirty="0"/>
                        <a:t>a</a:t>
                      </a:r>
                    </a:p>
                  </a:txBody>
                  <a:tcPr>
                    <a:solidFill>
                      <a:schemeClr val="bg1">
                        <a:lumMod val="25000"/>
                        <a:lumOff val="75000"/>
                      </a:schemeClr>
                    </a:solidFill>
                  </a:tcPr>
                </a:tc>
                <a:tc>
                  <a:txBody>
                    <a:bodyPr/>
                    <a:lstStyle/>
                    <a:p>
                      <a:endParaRPr lang="en-US" dirty="0"/>
                    </a:p>
                  </a:txBody>
                  <a:tcPr/>
                </a:tc>
                <a:tc>
                  <a:txBody>
                    <a:bodyPr/>
                    <a:lstStyle/>
                    <a:p>
                      <a:r>
                        <a:rPr lang="en-US" dirty="0" err="1"/>
                        <a:t>a,b</a:t>
                      </a:r>
                      <a:endParaRPr lang="en-US" dirty="0"/>
                    </a:p>
                  </a:txBody>
                  <a:tcPr/>
                </a:tc>
                <a:extLst>
                  <a:ext uri="{0D108BD9-81ED-4DB2-BD59-A6C34878D82A}">
                    <a16:rowId xmlns:a16="http://schemas.microsoft.com/office/drawing/2014/main" val="10004"/>
                  </a:ext>
                </a:extLst>
              </a:tr>
              <a:tr h="370840">
                <a:tc>
                  <a:txBody>
                    <a:bodyPr/>
                    <a:lstStyle/>
                    <a:p>
                      <a:r>
                        <a:rPr lang="en-US" dirty="0"/>
                        <a:t>A=5</a:t>
                      </a:r>
                      <a:r>
                        <a:rPr lang="en-US" baseline="30000" dirty="0"/>
                        <a:t>a</a:t>
                      </a:r>
                      <a:r>
                        <a:rPr lang="en-US" dirty="0"/>
                        <a:t> mod 23</a:t>
                      </a:r>
                    </a:p>
                  </a:txBody>
                  <a:tcPr/>
                </a:tc>
                <a:tc>
                  <a:txBody>
                    <a:bodyPr/>
                    <a:lstStyle/>
                    <a:p>
                      <a:endParaRPr lang="en-US" dirty="0"/>
                    </a:p>
                  </a:txBody>
                  <a:tcPr/>
                </a:tc>
                <a:tc>
                  <a:txBody>
                    <a:bodyPr/>
                    <a:lstStyle/>
                    <a:p>
                      <a:r>
                        <a:rPr lang="en-US" dirty="0"/>
                        <a:t>B = 5</a:t>
                      </a:r>
                      <a:r>
                        <a:rPr lang="en-US" baseline="30000" dirty="0"/>
                        <a:t>b</a:t>
                      </a:r>
                      <a:r>
                        <a:rPr lang="en-US" dirty="0"/>
                        <a:t> mod 23</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A=5</a:t>
                      </a:r>
                      <a:r>
                        <a:rPr lang="en-US" baseline="30000" dirty="0"/>
                        <a:t>6</a:t>
                      </a:r>
                      <a:r>
                        <a:rPr lang="en-US" dirty="0"/>
                        <a:t> mod 23 = 8</a:t>
                      </a:r>
                    </a:p>
                  </a:txBody>
                  <a:tcPr/>
                </a:tc>
                <a:tc>
                  <a:txBody>
                    <a:bodyPr/>
                    <a:lstStyle/>
                    <a:p>
                      <a:endParaRPr lang="en-US" dirty="0"/>
                    </a:p>
                  </a:txBody>
                  <a:tcPr/>
                </a:tc>
                <a:tc>
                  <a:txBody>
                    <a:bodyPr/>
                    <a:lstStyle/>
                    <a:p>
                      <a:r>
                        <a:rPr lang="en-US" dirty="0"/>
                        <a:t>B=5</a:t>
                      </a:r>
                      <a:r>
                        <a:rPr lang="en-US" baseline="30000" dirty="0"/>
                        <a:t>15</a:t>
                      </a:r>
                      <a:r>
                        <a:rPr lang="en-US" dirty="0"/>
                        <a:t> mod 23 = 19</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B=19</a:t>
                      </a:r>
                    </a:p>
                  </a:txBody>
                  <a:tcPr/>
                </a:tc>
                <a:tc>
                  <a:txBody>
                    <a:bodyPr/>
                    <a:lstStyle/>
                    <a:p>
                      <a:endParaRPr lang="en-US" dirty="0"/>
                    </a:p>
                  </a:txBody>
                  <a:tcPr/>
                </a:tc>
                <a:tc>
                  <a:txBody>
                    <a:bodyPr/>
                    <a:lstStyle/>
                    <a:p>
                      <a:r>
                        <a:rPr lang="en-US" dirty="0"/>
                        <a:t>A=8</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r>
                        <a:rPr lang="en-US" dirty="0"/>
                        <a:t>A=8, B=19</a:t>
                      </a:r>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r>
                        <a:rPr lang="en-US" dirty="0"/>
                        <a:t>S=B</a:t>
                      </a:r>
                      <a:r>
                        <a:rPr lang="en-US" baseline="30000" dirty="0"/>
                        <a:t>a</a:t>
                      </a:r>
                      <a:r>
                        <a:rPr lang="en-US" dirty="0"/>
                        <a:t> mod 23</a:t>
                      </a:r>
                    </a:p>
                  </a:txBody>
                  <a:tcPr/>
                </a:tc>
                <a:tc>
                  <a:txBody>
                    <a:bodyPr/>
                    <a:lstStyle/>
                    <a:p>
                      <a:endParaRPr lang="en-US" dirty="0"/>
                    </a:p>
                  </a:txBody>
                  <a:tcPr/>
                </a:tc>
                <a:tc>
                  <a:txBody>
                    <a:bodyPr/>
                    <a:lstStyle/>
                    <a:p>
                      <a:r>
                        <a:rPr lang="en-US" dirty="0"/>
                        <a:t>S=A</a:t>
                      </a:r>
                      <a:r>
                        <a:rPr lang="en-US" baseline="30000" dirty="0"/>
                        <a:t>b</a:t>
                      </a:r>
                      <a:r>
                        <a:rPr lang="en-US" dirty="0"/>
                        <a:t> mod 23</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r>
                        <a:rPr lang="en-US" dirty="0"/>
                        <a:t>S=19</a:t>
                      </a:r>
                      <a:r>
                        <a:rPr lang="en-US" baseline="30000" dirty="0"/>
                        <a:t>6</a:t>
                      </a:r>
                      <a:r>
                        <a:rPr lang="en-US" dirty="0"/>
                        <a:t> mod 23 = 2</a:t>
                      </a:r>
                    </a:p>
                  </a:txBody>
                  <a:tcPr/>
                </a:tc>
                <a:tc>
                  <a:txBody>
                    <a:bodyPr/>
                    <a:lstStyle/>
                    <a:p>
                      <a:endParaRPr lang="en-US" dirty="0"/>
                    </a:p>
                  </a:txBody>
                  <a:tcPr/>
                </a:tc>
                <a:tc>
                  <a:txBody>
                    <a:bodyPr/>
                    <a:lstStyle/>
                    <a:p>
                      <a:r>
                        <a:rPr lang="en-US" dirty="0"/>
                        <a:t>S=8</a:t>
                      </a:r>
                      <a:r>
                        <a:rPr lang="en-US" baseline="30000" dirty="0"/>
                        <a:t>15</a:t>
                      </a:r>
                      <a:r>
                        <a:rPr lang="en-US" dirty="0"/>
                        <a:t> mod 23 = 2</a:t>
                      </a:r>
                    </a:p>
                  </a:txBody>
                  <a:tcPr>
                    <a:solidFill>
                      <a:schemeClr val="bg1">
                        <a:lumMod val="25000"/>
                        <a:lumOff val="75000"/>
                      </a:schemeClr>
                    </a:solidFill>
                  </a:tcPr>
                </a:tc>
                <a:tc>
                  <a:txBody>
                    <a:bodyPr/>
                    <a:lstStyle/>
                    <a:p>
                      <a:endParaRPr lang="en-US" dirty="0"/>
                    </a:p>
                  </a:txBody>
                  <a:tcPr>
                    <a:solidFill>
                      <a:schemeClr val="bg1">
                        <a:lumMod val="25000"/>
                        <a:lumOff val="75000"/>
                      </a:schemeClr>
                    </a:solidFill>
                  </a:tcPr>
                </a:tc>
                <a:tc>
                  <a:txBody>
                    <a:bodyPr/>
                    <a:lstStyle/>
                    <a:p>
                      <a:endParaRPr lang="en-US" dirty="0"/>
                    </a:p>
                  </a:txBody>
                  <a:tcPr/>
                </a:tc>
                <a:tc>
                  <a:txBody>
                    <a:bodyPr/>
                    <a:lstStyle/>
                    <a:p>
                      <a:r>
                        <a:rPr lang="en-US" dirty="0"/>
                        <a:t>S</a:t>
                      </a:r>
                    </a:p>
                  </a:txBody>
                  <a:tcPr/>
                </a:tc>
                <a:extLst>
                  <a:ext uri="{0D108BD9-81ED-4DB2-BD59-A6C34878D82A}">
                    <a16:rowId xmlns:a16="http://schemas.microsoft.com/office/drawing/2014/main" val="10009"/>
                  </a:ext>
                </a:extLst>
              </a:tr>
            </a:tbl>
          </a:graphicData>
        </a:graphic>
      </p:graphicFrame>
      <p:sp>
        <p:nvSpPr>
          <p:cNvPr id="30799" name="Slide Number Placeholder 4">
            <a:extLst>
              <a:ext uri="{FF2B5EF4-FFF2-40B4-BE49-F238E27FC236}">
                <a16:creationId xmlns:a16="http://schemas.microsoft.com/office/drawing/2014/main" id="{797DFC43-5F3E-4134-AD07-630EB4D9DC0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7ED75F-9B13-4AF2-8BED-79CA4BA49E97}" type="slidenum">
              <a:rPr lang="en-US" altLang="en-US">
                <a:solidFill>
                  <a:schemeClr val="accent1"/>
                </a:solidFill>
                <a:latin typeface="Garamond" panose="02020404030301010803" pitchFamily="18" charset="0"/>
              </a:rPr>
              <a:pPr/>
              <a:t>23</a:t>
            </a:fld>
            <a:endParaRPr lang="en-US" altLang="en-US">
              <a:solidFill>
                <a:schemeClr val="accent1"/>
              </a:solidFill>
              <a:latin typeface="Garamond" panose="02020404030301010803" pitchFamily="18" charset="0"/>
            </a:endParaRPr>
          </a:p>
        </p:txBody>
      </p:sp>
      <p:sp>
        <p:nvSpPr>
          <p:cNvPr id="30800" name="TextBox 8">
            <a:extLst>
              <a:ext uri="{FF2B5EF4-FFF2-40B4-BE49-F238E27FC236}">
                <a16:creationId xmlns:a16="http://schemas.microsoft.com/office/drawing/2014/main" id="{0D87A9E6-3957-41BC-9110-ABEF46C4C49F}"/>
              </a:ext>
            </a:extLst>
          </p:cNvPr>
          <p:cNvSpPr txBox="1">
            <a:spLocks noChangeArrowheads="1"/>
          </p:cNvSpPr>
          <p:nvPr/>
        </p:nvSpPr>
        <p:spPr bwMode="auto">
          <a:xfrm>
            <a:off x="1828800" y="5764213"/>
            <a:ext cx="6324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chemeClr val="bg1"/>
                </a:solidFill>
              </a:rPr>
              <a:t>Public Key Cryptography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C2602EE-B849-4E88-B9B7-F26790AE4C1F}"/>
              </a:ext>
            </a:extLst>
          </p:cNvPr>
          <p:cNvSpPr>
            <a:spLocks noGrp="1" noChangeArrowheads="1"/>
          </p:cNvSpPr>
          <p:nvPr>
            <p:ph type="title"/>
          </p:nvPr>
        </p:nvSpPr>
        <p:spPr/>
        <p:txBody>
          <a:bodyPr/>
          <a:lstStyle/>
          <a:p>
            <a:r>
              <a:rPr lang="en-US" altLang="en-US" b="1" dirty="0">
                <a:solidFill>
                  <a:srgbClr val="0070C0"/>
                </a:solidFill>
              </a:rPr>
              <a:t>Asymmetric Encryption</a:t>
            </a:r>
          </a:p>
        </p:txBody>
      </p:sp>
      <p:pic>
        <p:nvPicPr>
          <p:cNvPr id="31747" name="Content Placeholder 6" descr="A screenshot of a cell phone&#10;&#10;Description automatically generated">
            <a:extLst>
              <a:ext uri="{FF2B5EF4-FFF2-40B4-BE49-F238E27FC236}">
                <a16:creationId xmlns:a16="http://schemas.microsoft.com/office/drawing/2014/main" id="{ABEEBD64-6365-4A5D-8D83-FEBDAFC8D8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05050" y="1793876"/>
            <a:ext cx="7581900" cy="4143375"/>
          </a:xfrm>
        </p:spPr>
      </p:pic>
      <p:sp>
        <p:nvSpPr>
          <p:cNvPr id="31749" name="Slide Number Placeholder 4">
            <a:extLst>
              <a:ext uri="{FF2B5EF4-FFF2-40B4-BE49-F238E27FC236}">
                <a16:creationId xmlns:a16="http://schemas.microsoft.com/office/drawing/2014/main" id="{DFD30092-EBFA-491C-942E-3B1673E5450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3B60258-F937-45C9-B6AA-3A791688086C}" type="slidenum">
              <a:rPr lang="en-US" altLang="en-US">
                <a:solidFill>
                  <a:schemeClr val="accent1"/>
                </a:solidFill>
                <a:latin typeface="Garamond" panose="02020404030301010803" pitchFamily="18" charset="0"/>
              </a:rPr>
              <a:pPr/>
              <a:t>24</a:t>
            </a:fld>
            <a:endParaRPr lang="en-US" altLang="en-US">
              <a:solidFill>
                <a:schemeClr val="accent1"/>
              </a:solidFill>
              <a:latin typeface="Garamond" panose="020204040303010108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9C166ED-79E8-4DB1-828C-FEFFBC942438}"/>
              </a:ext>
            </a:extLst>
          </p:cNvPr>
          <p:cNvSpPr>
            <a:spLocks noGrp="1" noChangeArrowheads="1"/>
          </p:cNvSpPr>
          <p:nvPr>
            <p:ph type="title"/>
          </p:nvPr>
        </p:nvSpPr>
        <p:spPr/>
        <p:txBody>
          <a:bodyPr/>
          <a:lstStyle/>
          <a:p>
            <a:r>
              <a:rPr lang="en-US" altLang="en-US" b="1" dirty="0">
                <a:solidFill>
                  <a:srgbClr val="0070C0"/>
                </a:solidFill>
              </a:rPr>
              <a:t>Certificate Authorities (CA)</a:t>
            </a:r>
          </a:p>
        </p:txBody>
      </p:sp>
      <p:sp>
        <p:nvSpPr>
          <p:cNvPr id="14339" name="Content Placeholder 2">
            <a:extLst>
              <a:ext uri="{FF2B5EF4-FFF2-40B4-BE49-F238E27FC236}">
                <a16:creationId xmlns:a16="http://schemas.microsoft.com/office/drawing/2014/main" id="{A0771574-B107-4C93-9026-27003D68E02D}"/>
              </a:ext>
            </a:extLst>
          </p:cNvPr>
          <p:cNvSpPr>
            <a:spLocks noGrp="1" noChangeArrowheads="1"/>
          </p:cNvSpPr>
          <p:nvPr>
            <p:ph idx="1"/>
          </p:nvPr>
        </p:nvSpPr>
        <p:spPr/>
        <p:txBody>
          <a:bodyPr>
            <a:normAutofit fontScale="92500"/>
          </a:bodyPr>
          <a:lstStyle/>
          <a:p>
            <a:r>
              <a:rPr lang="en-US" altLang="en-US" sz="2800" dirty="0"/>
              <a:t>Primary role is to digitally sign and public the public key of a given user</a:t>
            </a:r>
          </a:p>
          <a:p>
            <a:endParaRPr lang="en-US" altLang="en-US" sz="2800" dirty="0"/>
          </a:p>
          <a:p>
            <a:r>
              <a:rPr lang="en-US" altLang="en-US" sz="2800" b="1" dirty="0">
                <a:solidFill>
                  <a:srgbClr val="0070C0"/>
                </a:solidFill>
              </a:rPr>
              <a:t>Registration Authority </a:t>
            </a:r>
            <a:r>
              <a:rPr lang="en-US" altLang="en-US" sz="2800" dirty="0"/>
              <a:t>(RA) is often used to handle verification prior to certificates being issued</a:t>
            </a:r>
          </a:p>
          <a:p>
            <a:endParaRPr lang="en-US" altLang="en-US" sz="2800" dirty="0"/>
          </a:p>
          <a:p>
            <a:r>
              <a:rPr lang="en-US" altLang="en-US" sz="2800" b="1" dirty="0">
                <a:solidFill>
                  <a:srgbClr val="0070C0"/>
                </a:solidFill>
              </a:rPr>
              <a:t>Public Key Infrastructure</a:t>
            </a:r>
            <a:r>
              <a:rPr lang="en-US" altLang="en-US" sz="2800" dirty="0"/>
              <a:t> (PKI) </a:t>
            </a:r>
          </a:p>
          <a:p>
            <a:pPr lvl="1"/>
            <a:r>
              <a:rPr lang="en-US" altLang="en-US" sz="2400" dirty="0"/>
              <a:t>An arrangement that binds public keys with respective user identities by means of a CA</a:t>
            </a:r>
          </a:p>
          <a:p>
            <a:pPr lvl="1"/>
            <a:r>
              <a:rPr lang="en-US" altLang="en-US" sz="2400" dirty="0"/>
              <a:t>A network of trusted CA servers</a:t>
            </a:r>
          </a:p>
        </p:txBody>
      </p:sp>
      <p:sp>
        <p:nvSpPr>
          <p:cNvPr id="14340" name="Slide Number Placeholder 4">
            <a:extLst>
              <a:ext uri="{FF2B5EF4-FFF2-40B4-BE49-F238E27FC236}">
                <a16:creationId xmlns:a16="http://schemas.microsoft.com/office/drawing/2014/main" id="{166E9EE4-A619-4F2B-A765-CD6F8ABF478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A3A975-43A2-48E5-BD9A-A603093EFF87}" type="slidenum">
              <a:rPr lang="en-US" altLang="en-US">
                <a:solidFill>
                  <a:schemeClr val="accent1"/>
                </a:solidFill>
                <a:latin typeface="Garamond" panose="02020404030301010803" pitchFamily="18" charset="0"/>
              </a:rPr>
              <a:pPr/>
              <a:t>25</a:t>
            </a:fld>
            <a:endParaRPr lang="en-US" altLang="en-US">
              <a:solidFill>
                <a:schemeClr val="accent1"/>
              </a:solidFill>
              <a:latin typeface="Garamond" panose="02020404030301010803"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0590E59-FF88-49C8-8B5B-C1D79641E1BE}"/>
              </a:ext>
            </a:extLst>
          </p:cNvPr>
          <p:cNvSpPr>
            <a:spLocks noGrp="1" noChangeArrowheads="1"/>
          </p:cNvSpPr>
          <p:nvPr>
            <p:ph type="title"/>
          </p:nvPr>
        </p:nvSpPr>
        <p:spPr/>
        <p:txBody>
          <a:bodyPr/>
          <a:lstStyle/>
          <a:p>
            <a:r>
              <a:rPr lang="en-US" altLang="en-US" b="1" dirty="0">
                <a:solidFill>
                  <a:srgbClr val="0070C0"/>
                </a:solidFill>
              </a:rPr>
              <a:t>Hashing</a:t>
            </a:r>
          </a:p>
        </p:txBody>
      </p:sp>
      <p:sp>
        <p:nvSpPr>
          <p:cNvPr id="15363" name="Content Placeholder 2">
            <a:extLst>
              <a:ext uri="{FF2B5EF4-FFF2-40B4-BE49-F238E27FC236}">
                <a16:creationId xmlns:a16="http://schemas.microsoft.com/office/drawing/2014/main" id="{1DFD5310-5DA1-4650-8E19-3C2BCAC3BC82}"/>
              </a:ext>
            </a:extLst>
          </p:cNvPr>
          <p:cNvSpPr>
            <a:spLocks noGrp="1" noChangeArrowheads="1"/>
          </p:cNvSpPr>
          <p:nvPr>
            <p:ph idx="1"/>
          </p:nvPr>
        </p:nvSpPr>
        <p:spPr/>
        <p:txBody>
          <a:bodyPr>
            <a:normAutofit/>
          </a:bodyPr>
          <a:lstStyle/>
          <a:p>
            <a:r>
              <a:rPr lang="en-US" altLang="en-US" sz="2800" dirty="0"/>
              <a:t>Takes a variable-size input and returns a fixed-size string</a:t>
            </a:r>
          </a:p>
          <a:p>
            <a:r>
              <a:rPr lang="en-US" altLang="en-US" sz="2800" dirty="0"/>
              <a:t>The value returned is called the hash value</a:t>
            </a:r>
          </a:p>
          <a:p>
            <a:r>
              <a:rPr lang="en-US" altLang="en-US" sz="2800" dirty="0"/>
              <a:t>Hashing is </a:t>
            </a:r>
            <a:r>
              <a:rPr lang="en-US" altLang="en-US" sz="2800" b="1" dirty="0">
                <a:solidFill>
                  <a:srgbClr val="0070C0"/>
                </a:solidFill>
              </a:rPr>
              <a:t>one-way</a:t>
            </a:r>
            <a:r>
              <a:rPr lang="en-US" altLang="en-US" sz="2800" dirty="0"/>
              <a:t>; you cannot un-hash something</a:t>
            </a:r>
          </a:p>
          <a:p>
            <a:r>
              <a:rPr lang="en-US" altLang="en-US" sz="2800" dirty="0"/>
              <a:t>Hashing is how Windows stores passwords</a:t>
            </a:r>
          </a:p>
          <a:p>
            <a:r>
              <a:rPr lang="en-US" altLang="en-US" sz="2800" b="1" i="1" dirty="0">
                <a:solidFill>
                  <a:srgbClr val="0070C0"/>
                </a:solidFill>
              </a:rPr>
              <a:t>Salt</a:t>
            </a:r>
            <a:r>
              <a:rPr lang="en-US" altLang="en-US" sz="2800" i="1" dirty="0"/>
              <a:t> </a:t>
            </a:r>
            <a:r>
              <a:rPr lang="en-US" altLang="en-US" sz="2800" dirty="0"/>
              <a:t>refers to random bits that are used as one of the inputs to the hash</a:t>
            </a:r>
          </a:p>
          <a:p>
            <a:pPr lvl="1"/>
            <a:r>
              <a:rPr lang="en-US" altLang="en-US" sz="2400" dirty="0"/>
              <a:t>Complicates dictionary and rainbow table attacks</a:t>
            </a:r>
          </a:p>
        </p:txBody>
      </p:sp>
      <p:sp>
        <p:nvSpPr>
          <p:cNvPr id="15364" name="Slide Number Placeholder 4">
            <a:extLst>
              <a:ext uri="{FF2B5EF4-FFF2-40B4-BE49-F238E27FC236}">
                <a16:creationId xmlns:a16="http://schemas.microsoft.com/office/drawing/2014/main" id="{59F12EBE-0359-4809-8617-CBC57534431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83438A-EB34-41EA-A748-65B416B0AA01}" type="slidenum">
              <a:rPr lang="en-US" altLang="en-US">
                <a:solidFill>
                  <a:schemeClr val="accent1"/>
                </a:solidFill>
                <a:latin typeface="Garamond" panose="02020404030301010803" pitchFamily="18" charset="0"/>
              </a:rPr>
              <a:pPr/>
              <a:t>26</a:t>
            </a:fld>
            <a:endParaRPr lang="en-US" altLang="en-US">
              <a:solidFill>
                <a:schemeClr val="accent1"/>
              </a:solidFill>
              <a:latin typeface="Garamond" panose="02020404030301010803" pitchFamily="18" charset="0"/>
            </a:endParaRPr>
          </a:p>
        </p:txBody>
      </p:sp>
      <p:pic>
        <p:nvPicPr>
          <p:cNvPr id="15365" name="Picture 5">
            <a:extLst>
              <a:ext uri="{FF2B5EF4-FFF2-40B4-BE49-F238E27FC236}">
                <a16:creationId xmlns:a16="http://schemas.microsoft.com/office/drawing/2014/main" id="{A6A6B952-E561-48D1-BAC4-202B3A430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6318" y="19512"/>
            <a:ext cx="4576762"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2CF4536-0128-48C3-868D-9617B2737532}"/>
              </a:ext>
            </a:extLst>
          </p:cNvPr>
          <p:cNvSpPr>
            <a:spLocks noGrp="1" noChangeArrowheads="1"/>
          </p:cNvSpPr>
          <p:nvPr>
            <p:ph type="title"/>
          </p:nvPr>
        </p:nvSpPr>
        <p:spPr/>
        <p:txBody>
          <a:bodyPr/>
          <a:lstStyle/>
          <a:p>
            <a:r>
              <a:rPr lang="en-US" altLang="en-US" b="1" dirty="0">
                <a:solidFill>
                  <a:srgbClr val="0070C0"/>
                </a:solidFill>
              </a:rPr>
              <a:t>Salting</a:t>
            </a:r>
          </a:p>
        </p:txBody>
      </p:sp>
      <p:sp>
        <p:nvSpPr>
          <p:cNvPr id="17411" name="Content Placeholder 2">
            <a:extLst>
              <a:ext uri="{FF2B5EF4-FFF2-40B4-BE49-F238E27FC236}">
                <a16:creationId xmlns:a16="http://schemas.microsoft.com/office/drawing/2014/main" id="{1A47177F-B3A9-4827-BA66-621282D92BF7}"/>
              </a:ext>
            </a:extLst>
          </p:cNvPr>
          <p:cNvSpPr>
            <a:spLocks noGrp="1" noChangeArrowheads="1"/>
          </p:cNvSpPr>
          <p:nvPr>
            <p:ph idx="1"/>
          </p:nvPr>
        </p:nvSpPr>
        <p:spPr/>
        <p:txBody>
          <a:bodyPr>
            <a:normAutofit/>
          </a:bodyPr>
          <a:lstStyle/>
          <a:p>
            <a:r>
              <a:rPr lang="en-US" altLang="en-US" sz="2800" dirty="0"/>
              <a:t>Salting uses a randomly generated string used with the has so each hashed password will be unique even if the passwords are the same.</a:t>
            </a:r>
          </a:p>
        </p:txBody>
      </p:sp>
      <p:sp>
        <p:nvSpPr>
          <p:cNvPr id="17412" name="Slide Number Placeholder 4">
            <a:extLst>
              <a:ext uri="{FF2B5EF4-FFF2-40B4-BE49-F238E27FC236}">
                <a16:creationId xmlns:a16="http://schemas.microsoft.com/office/drawing/2014/main" id="{ACFFC606-8F12-42EA-BD10-25A9199340E4}"/>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52214AF-B6D6-4276-A0B2-38C0EA21A55E}" type="slidenum">
              <a:rPr lang="en-US" altLang="en-US">
                <a:solidFill>
                  <a:schemeClr val="accent1"/>
                </a:solidFill>
                <a:latin typeface="Garamond" panose="02020404030301010803" pitchFamily="18" charset="0"/>
              </a:rPr>
              <a:pPr/>
              <a:t>27</a:t>
            </a:fld>
            <a:endParaRPr lang="en-US" altLang="en-US">
              <a:solidFill>
                <a:schemeClr val="accent1"/>
              </a:solidFill>
              <a:latin typeface="Garamond" panose="02020404030301010803" pitchFamily="18" charset="0"/>
            </a:endParaRPr>
          </a:p>
        </p:txBody>
      </p:sp>
      <p:pic>
        <p:nvPicPr>
          <p:cNvPr id="17413" name="Picture 5">
            <a:extLst>
              <a:ext uri="{FF2B5EF4-FFF2-40B4-BE49-F238E27FC236}">
                <a16:creationId xmlns:a16="http://schemas.microsoft.com/office/drawing/2014/main" id="{6475AD5A-DD89-476D-B718-A186BB4C5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752" t="18398" r="9103" b="21370"/>
          <a:stretch>
            <a:fillRect/>
          </a:stretch>
        </p:blipFill>
        <p:spPr bwMode="auto">
          <a:xfrm>
            <a:off x="1952148" y="2814740"/>
            <a:ext cx="8348663"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7C4EE74-D291-41FE-A6CC-EDF56119A604}"/>
              </a:ext>
            </a:extLst>
          </p:cNvPr>
          <p:cNvSpPr>
            <a:spLocks noGrp="1" noChangeArrowheads="1"/>
          </p:cNvSpPr>
          <p:nvPr>
            <p:ph type="title"/>
          </p:nvPr>
        </p:nvSpPr>
        <p:spPr/>
        <p:txBody>
          <a:bodyPr/>
          <a:lstStyle/>
          <a:p>
            <a:r>
              <a:rPr lang="en-US" altLang="en-US" b="1" dirty="0">
                <a:solidFill>
                  <a:srgbClr val="0070C0"/>
                </a:solidFill>
              </a:rPr>
              <a:t>Hashing Methods</a:t>
            </a:r>
          </a:p>
        </p:txBody>
      </p:sp>
      <p:sp>
        <p:nvSpPr>
          <p:cNvPr id="18435" name="Content Placeholder 2">
            <a:extLst>
              <a:ext uri="{FF2B5EF4-FFF2-40B4-BE49-F238E27FC236}">
                <a16:creationId xmlns:a16="http://schemas.microsoft.com/office/drawing/2014/main" id="{93AA6981-97D9-4083-AD5C-5B98E5FCA816}"/>
              </a:ext>
            </a:extLst>
          </p:cNvPr>
          <p:cNvSpPr>
            <a:spLocks noGrp="1" noChangeArrowheads="1"/>
          </p:cNvSpPr>
          <p:nvPr>
            <p:ph idx="1"/>
          </p:nvPr>
        </p:nvSpPr>
        <p:spPr/>
        <p:txBody>
          <a:bodyPr/>
          <a:lstStyle/>
          <a:p>
            <a:r>
              <a:rPr lang="en-US" altLang="en-US" b="1" dirty="0">
                <a:solidFill>
                  <a:srgbClr val="0070C0"/>
                </a:solidFill>
              </a:rPr>
              <a:t>Secure Hash Algorithm </a:t>
            </a:r>
            <a:r>
              <a:rPr lang="en-US" altLang="en-US" dirty="0"/>
              <a:t>(SHA)</a:t>
            </a:r>
          </a:p>
          <a:p>
            <a:pPr lvl="1"/>
            <a:r>
              <a:rPr lang="en-US" altLang="en-US" dirty="0"/>
              <a:t>Most widely used</a:t>
            </a:r>
          </a:p>
          <a:p>
            <a:pPr lvl="1"/>
            <a:r>
              <a:rPr lang="en-US" altLang="en-US" dirty="0"/>
              <a:t>SHA-1, SHA-2, SHA-3, SHA-256, SHA-512</a:t>
            </a:r>
          </a:p>
          <a:p>
            <a:r>
              <a:rPr lang="en-US" altLang="en-US" b="1" dirty="0">
                <a:solidFill>
                  <a:srgbClr val="0070C0"/>
                </a:solidFill>
              </a:rPr>
              <a:t>MD5</a:t>
            </a:r>
          </a:p>
          <a:p>
            <a:pPr lvl="1"/>
            <a:r>
              <a:rPr lang="en-US" altLang="en-US" dirty="0"/>
              <a:t>Not collision resistant</a:t>
            </a:r>
          </a:p>
          <a:p>
            <a:r>
              <a:rPr lang="en-US" altLang="en-US" b="1" dirty="0">
                <a:solidFill>
                  <a:srgbClr val="0070C0"/>
                </a:solidFill>
              </a:rPr>
              <a:t>RACE Integrity Primitives Evaluation Message Digest</a:t>
            </a:r>
            <a:r>
              <a:rPr lang="en-US" altLang="en-US" dirty="0"/>
              <a:t> (RIPEMD)</a:t>
            </a:r>
          </a:p>
        </p:txBody>
      </p:sp>
      <p:sp>
        <p:nvSpPr>
          <p:cNvPr id="18436" name="Slide Number Placeholder 4">
            <a:extLst>
              <a:ext uri="{FF2B5EF4-FFF2-40B4-BE49-F238E27FC236}">
                <a16:creationId xmlns:a16="http://schemas.microsoft.com/office/drawing/2014/main" id="{D76AC375-2AD1-4A0F-A6FD-1C4C37A3859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72E509-FAAF-49AC-97EE-17FBECDFB891}" type="slidenum">
              <a:rPr lang="en-US" altLang="en-US">
                <a:solidFill>
                  <a:schemeClr val="accent1"/>
                </a:solidFill>
                <a:latin typeface="Garamond" panose="02020404030301010803" pitchFamily="18" charset="0"/>
              </a:rPr>
              <a:pPr/>
              <a:t>28</a:t>
            </a:fld>
            <a:endParaRPr lang="en-US" altLang="en-US">
              <a:solidFill>
                <a:schemeClr val="accent1"/>
              </a:solidFill>
              <a:latin typeface="Garamond" panose="02020404030301010803"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6">
            <a:extLst>
              <a:ext uri="{FF2B5EF4-FFF2-40B4-BE49-F238E27FC236}">
                <a16:creationId xmlns:a16="http://schemas.microsoft.com/office/drawing/2014/main" id="{60AE62AF-107B-4E43-82F8-1859C0D530C1}"/>
              </a:ext>
            </a:extLst>
          </p:cNvPr>
          <p:cNvSpPr>
            <a:spLocks noGrp="1" noChangeArrowheads="1"/>
          </p:cNvSpPr>
          <p:nvPr>
            <p:ph type="title"/>
          </p:nvPr>
        </p:nvSpPr>
        <p:spPr/>
        <p:txBody>
          <a:bodyPr/>
          <a:lstStyle/>
          <a:p>
            <a:r>
              <a:rPr lang="en-US" altLang="en-US" b="1" dirty="0">
                <a:solidFill>
                  <a:srgbClr val="0070C0"/>
                </a:solidFill>
              </a:rPr>
              <a:t>Steganography</a:t>
            </a:r>
          </a:p>
        </p:txBody>
      </p:sp>
      <p:sp>
        <p:nvSpPr>
          <p:cNvPr id="27651" name="Content Placeholder 7">
            <a:extLst>
              <a:ext uri="{FF2B5EF4-FFF2-40B4-BE49-F238E27FC236}">
                <a16:creationId xmlns:a16="http://schemas.microsoft.com/office/drawing/2014/main" id="{5D58E953-464B-4C8C-8268-EFC9AEA713CC}"/>
              </a:ext>
            </a:extLst>
          </p:cNvPr>
          <p:cNvSpPr>
            <a:spLocks noGrp="1" noChangeArrowheads="1"/>
          </p:cNvSpPr>
          <p:nvPr>
            <p:ph idx="1"/>
          </p:nvPr>
        </p:nvSpPr>
        <p:spPr/>
        <p:txBody>
          <a:bodyPr>
            <a:normAutofit/>
          </a:bodyPr>
          <a:lstStyle/>
          <a:p>
            <a:r>
              <a:rPr lang="en-US" altLang="en-US" sz="2800" b="1" i="1" dirty="0">
                <a:solidFill>
                  <a:srgbClr val="0070C0"/>
                </a:solidFill>
              </a:rPr>
              <a:t>Steganography</a:t>
            </a:r>
            <a:r>
              <a:rPr lang="en-US" altLang="en-US" sz="2800" dirty="0"/>
              <a:t> is the art and science of writing hidden messages in such a way that nobody other than the sender and intended recipient suspects the existence of the message</a:t>
            </a:r>
          </a:p>
          <a:p>
            <a:endParaRPr lang="en-US" altLang="en-US" sz="2800" dirty="0"/>
          </a:p>
          <a:p>
            <a:r>
              <a:rPr lang="en-US" altLang="en-US" sz="2800" dirty="0"/>
              <a:t>Message is often hidden in some other file such as a digital picture or audio file</a:t>
            </a:r>
          </a:p>
          <a:p>
            <a:endParaRPr lang="en-US" altLang="en-US" sz="2800" dirty="0"/>
          </a:p>
          <a:p>
            <a:r>
              <a:rPr lang="en-US" altLang="en-US" sz="2800" dirty="0"/>
              <a:t>Messages do not attract attention to themselves</a:t>
            </a:r>
          </a:p>
          <a:p>
            <a:endParaRPr lang="en-US" altLang="en-US" sz="2800" dirty="0"/>
          </a:p>
        </p:txBody>
      </p:sp>
      <p:sp>
        <p:nvSpPr>
          <p:cNvPr id="27652" name="Slide Number Placeholder 5">
            <a:extLst>
              <a:ext uri="{FF2B5EF4-FFF2-40B4-BE49-F238E27FC236}">
                <a16:creationId xmlns:a16="http://schemas.microsoft.com/office/drawing/2014/main" id="{5C7AC860-C946-40F3-A928-FB37F267740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DFB586-DDE6-4AFA-A073-A3407304205D}" type="slidenum">
              <a:rPr lang="en-US" altLang="en-US">
                <a:solidFill>
                  <a:schemeClr val="accent1"/>
                </a:solidFill>
                <a:latin typeface="Garamond" panose="02020404030301010803" pitchFamily="18" charset="0"/>
              </a:rPr>
              <a:pPr/>
              <a:t>29</a:t>
            </a:fld>
            <a:endParaRPr lang="en-US" altLang="en-US">
              <a:solidFill>
                <a:schemeClr val="accent1"/>
              </a:solidFill>
              <a:latin typeface="Garamond" panose="02020404030301010803"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FF8CECED-0C42-4375-87CC-8B35700AF05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504A4F-899F-48D6-90DF-56CD1E4D49AE}" type="slidenum">
              <a:rPr lang="en-US" altLang="en-US">
                <a:solidFill>
                  <a:schemeClr val="accent1"/>
                </a:solidFill>
                <a:latin typeface="Garamond" panose="02020404030301010803" pitchFamily="18" charset="0"/>
              </a:rPr>
              <a:pPr/>
              <a:t>3</a:t>
            </a:fld>
            <a:endParaRPr lang="en-US" altLang="en-US">
              <a:solidFill>
                <a:schemeClr val="accent1"/>
              </a:solidFill>
              <a:latin typeface="Garamond" panose="02020404030301010803" pitchFamily="18" charset="0"/>
            </a:endParaRPr>
          </a:p>
        </p:txBody>
      </p:sp>
      <p:sp>
        <p:nvSpPr>
          <p:cNvPr id="8195" name="Rectangle 2">
            <a:extLst>
              <a:ext uri="{FF2B5EF4-FFF2-40B4-BE49-F238E27FC236}">
                <a16:creationId xmlns:a16="http://schemas.microsoft.com/office/drawing/2014/main" id="{D80959CB-88EF-4FD0-9681-AA61B5D4314F}"/>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OSINT Workflow/Steps</a:t>
            </a:r>
          </a:p>
        </p:txBody>
      </p:sp>
      <p:sp>
        <p:nvSpPr>
          <p:cNvPr id="8196" name="Rectangle 3">
            <a:extLst>
              <a:ext uri="{FF2B5EF4-FFF2-40B4-BE49-F238E27FC236}">
                <a16:creationId xmlns:a16="http://schemas.microsoft.com/office/drawing/2014/main" id="{98E337C8-23AC-441E-B156-49CD3E4C85B8}"/>
              </a:ext>
            </a:extLst>
          </p:cNvPr>
          <p:cNvSpPr>
            <a:spLocks noGrp="1" noChangeArrowheads="1"/>
          </p:cNvSpPr>
          <p:nvPr>
            <p:ph type="body" idx="1"/>
          </p:nvPr>
        </p:nvSpPr>
        <p:spPr/>
        <p:txBody>
          <a:bodyPr>
            <a:normAutofit/>
          </a:bodyPr>
          <a:lstStyle/>
          <a:p>
            <a:pPr>
              <a:buFont typeface="Wingdings" pitchFamily="2" charset="2"/>
              <a:buChar char="§"/>
            </a:pPr>
            <a:r>
              <a:rPr lang="en-US" altLang="en-US" sz="2800" b="1" dirty="0">
                <a:solidFill>
                  <a:srgbClr val="0070C0"/>
                </a:solidFill>
              </a:rPr>
              <a:t> Planning and Direction</a:t>
            </a:r>
            <a:r>
              <a:rPr lang="en-US" altLang="en-US" sz="2800" dirty="0"/>
              <a:t>: Establish clear objectives by defining what information is needed and why.</a:t>
            </a:r>
          </a:p>
          <a:p>
            <a:pPr>
              <a:buFont typeface="Wingdings" pitchFamily="2" charset="2"/>
              <a:buChar char="§"/>
            </a:pPr>
            <a:r>
              <a:rPr lang="en-US" altLang="en-US" sz="2800" b="1" dirty="0">
                <a:solidFill>
                  <a:srgbClr val="0070C0"/>
                </a:solidFill>
              </a:rPr>
              <a:t> Collection</a:t>
            </a:r>
            <a:r>
              <a:rPr lang="en-US" altLang="en-US" sz="2800" dirty="0"/>
              <a:t>: Data gathering from public sources, social media, public records…. Manual and automated methods are used to gather the data.</a:t>
            </a:r>
          </a:p>
          <a:p>
            <a:pPr>
              <a:buFont typeface="Wingdings" pitchFamily="2" charset="2"/>
              <a:buChar char="§"/>
            </a:pPr>
            <a:r>
              <a:rPr lang="en-US" altLang="en-US" sz="2800" b="1" dirty="0">
                <a:solidFill>
                  <a:srgbClr val="0070C0"/>
                </a:solidFill>
              </a:rPr>
              <a:t> Processing and Organization</a:t>
            </a:r>
            <a:r>
              <a:rPr lang="en-US" altLang="en-US" sz="2800" dirty="0"/>
              <a:t>: Filter the Raw data for only relevant information and remove duplicates this is mainly a manual process.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a:extLst>
              <a:ext uri="{FF2B5EF4-FFF2-40B4-BE49-F238E27FC236}">
                <a16:creationId xmlns:a16="http://schemas.microsoft.com/office/drawing/2014/main" id="{E149EB6C-D319-4E59-9367-A2A8D5D38E9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5CAFFD-019D-420A-9BE1-B2B84D8E0C83}" type="slidenum">
              <a:rPr lang="en-US" altLang="en-US">
                <a:solidFill>
                  <a:schemeClr val="accent1"/>
                </a:solidFill>
                <a:latin typeface="Garamond" panose="02020404030301010803" pitchFamily="18" charset="0"/>
              </a:rPr>
              <a:pPr/>
              <a:t>30</a:t>
            </a:fld>
            <a:endParaRPr lang="en-US" altLang="en-US">
              <a:solidFill>
                <a:schemeClr val="accent1"/>
              </a:solidFill>
              <a:latin typeface="Garamond" panose="02020404030301010803" pitchFamily="18" charset="0"/>
            </a:endParaRPr>
          </a:p>
        </p:txBody>
      </p:sp>
      <p:sp>
        <p:nvSpPr>
          <p:cNvPr id="6147" name="Rectangle 2">
            <a:extLst>
              <a:ext uri="{FF2B5EF4-FFF2-40B4-BE49-F238E27FC236}">
                <a16:creationId xmlns:a16="http://schemas.microsoft.com/office/drawing/2014/main" id="{B64C9835-2250-43FD-AEFA-77253BF6F11F}"/>
              </a:ext>
            </a:extLst>
          </p:cNvPr>
          <p:cNvSpPr>
            <a:spLocks noGrp="1" noChangeArrowheads="1"/>
          </p:cNvSpPr>
          <p:nvPr>
            <p:ph type="title"/>
          </p:nvPr>
        </p:nvSpPr>
        <p:spPr/>
        <p:txBody>
          <a:bodyPr/>
          <a:lstStyle/>
          <a:p>
            <a:pPr eaLnBrk="1" hangingPunct="1"/>
            <a:r>
              <a:rPr lang="en-US" altLang="en-US" b="1" dirty="0">
                <a:solidFill>
                  <a:srgbClr val="0070C0"/>
                </a:solidFill>
              </a:rPr>
              <a:t>Introduction</a:t>
            </a:r>
          </a:p>
        </p:txBody>
      </p:sp>
      <p:sp>
        <p:nvSpPr>
          <p:cNvPr id="6148" name="Rectangle 3">
            <a:extLst>
              <a:ext uri="{FF2B5EF4-FFF2-40B4-BE49-F238E27FC236}">
                <a16:creationId xmlns:a16="http://schemas.microsoft.com/office/drawing/2014/main" id="{DC5E9443-44F2-4EA1-9405-3E1F1449BDD4}"/>
              </a:ext>
            </a:extLst>
          </p:cNvPr>
          <p:cNvSpPr>
            <a:spLocks noGrp="1" noChangeArrowheads="1"/>
          </p:cNvSpPr>
          <p:nvPr>
            <p:ph type="body" idx="1"/>
          </p:nvPr>
        </p:nvSpPr>
        <p:spPr>
          <a:xfrm>
            <a:off x="1097280" y="1820411"/>
            <a:ext cx="5722417" cy="4310515"/>
          </a:xfrm>
        </p:spPr>
        <p:txBody>
          <a:bodyPr/>
          <a:lstStyle/>
          <a:p>
            <a:pPr marL="0" indent="0">
              <a:buNone/>
            </a:pPr>
            <a:r>
              <a:rPr lang="en-US" altLang="en-US" sz="3600" dirty="0"/>
              <a:t>Social engineering is the psychological manipulation of people into performing actions or divulging confidential information.</a:t>
            </a:r>
          </a:p>
        </p:txBody>
      </p:sp>
      <p:pic>
        <p:nvPicPr>
          <p:cNvPr id="6149" name="Picture 2">
            <a:extLst>
              <a:ext uri="{FF2B5EF4-FFF2-40B4-BE49-F238E27FC236}">
                <a16:creationId xmlns:a16="http://schemas.microsoft.com/office/drawing/2014/main" id="{A5903AE1-D1E3-42FD-8B3B-0B2C67A01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697" y="2066219"/>
            <a:ext cx="45434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FF8CECED-0C42-4375-87CC-8B35700AF05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504A4F-899F-48D6-90DF-56CD1E4D49AE}" type="slidenum">
              <a:rPr lang="en-US" altLang="en-US">
                <a:solidFill>
                  <a:schemeClr val="accent1"/>
                </a:solidFill>
                <a:latin typeface="Garamond" panose="02020404030301010803" pitchFamily="18" charset="0"/>
              </a:rPr>
              <a:pPr/>
              <a:t>31</a:t>
            </a:fld>
            <a:endParaRPr lang="en-US" altLang="en-US">
              <a:solidFill>
                <a:schemeClr val="accent1"/>
              </a:solidFill>
              <a:latin typeface="Garamond" panose="02020404030301010803" pitchFamily="18" charset="0"/>
            </a:endParaRPr>
          </a:p>
        </p:txBody>
      </p:sp>
      <p:sp>
        <p:nvSpPr>
          <p:cNvPr id="8195" name="Rectangle 2">
            <a:extLst>
              <a:ext uri="{FF2B5EF4-FFF2-40B4-BE49-F238E27FC236}">
                <a16:creationId xmlns:a16="http://schemas.microsoft.com/office/drawing/2014/main" id="{D80959CB-88EF-4FD0-9681-AA61B5D4314F}"/>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Attacks - Techniques</a:t>
            </a:r>
          </a:p>
        </p:txBody>
      </p:sp>
      <p:sp>
        <p:nvSpPr>
          <p:cNvPr id="8196" name="Rectangle 3">
            <a:extLst>
              <a:ext uri="{FF2B5EF4-FFF2-40B4-BE49-F238E27FC236}">
                <a16:creationId xmlns:a16="http://schemas.microsoft.com/office/drawing/2014/main" id="{98E337C8-23AC-441E-B156-49CD3E4C85B8}"/>
              </a:ext>
            </a:extLst>
          </p:cNvPr>
          <p:cNvSpPr>
            <a:spLocks noGrp="1" noChangeArrowheads="1"/>
          </p:cNvSpPr>
          <p:nvPr>
            <p:ph type="body" idx="1"/>
          </p:nvPr>
        </p:nvSpPr>
        <p:spPr/>
        <p:txBody>
          <a:bodyPr>
            <a:normAutofit/>
          </a:bodyPr>
          <a:lstStyle/>
          <a:p>
            <a:pPr eaLnBrk="1" hangingPunct="1"/>
            <a:r>
              <a:rPr lang="en-US" altLang="en-US" sz="2800" dirty="0"/>
              <a:t>Commitment</a:t>
            </a:r>
          </a:p>
          <a:p>
            <a:pPr eaLnBrk="1" hangingPunct="1"/>
            <a:r>
              <a:rPr lang="en-US" altLang="en-US" sz="2800" dirty="0"/>
              <a:t>Authority</a:t>
            </a:r>
          </a:p>
          <a:p>
            <a:pPr eaLnBrk="1" hangingPunct="1"/>
            <a:r>
              <a:rPr lang="en-US" altLang="en-US" sz="2800" dirty="0"/>
              <a:t>Reciprocation</a:t>
            </a:r>
          </a:p>
          <a:p>
            <a:pPr eaLnBrk="1" hangingPunct="1"/>
            <a:r>
              <a:rPr lang="en-US" altLang="en-US" sz="2800" dirty="0"/>
              <a:t>Reverse Engineering</a:t>
            </a:r>
          </a:p>
          <a:p>
            <a:pPr eaLnBrk="1" hangingPunct="1"/>
            <a:r>
              <a:rPr lang="en-US" altLang="en-US" sz="2800" dirty="0"/>
              <a:t>Likening</a:t>
            </a:r>
          </a:p>
          <a:p>
            <a:pPr eaLnBrk="1" hangingPunct="1"/>
            <a:r>
              <a:rPr lang="en-US" altLang="en-US" sz="2800" dirty="0"/>
              <a:t>Scarcity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19428270-0CAB-45C9-A20E-6F0543AA0A9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47E81D-BB36-4C9B-B837-8E77235BA526}" type="slidenum">
              <a:rPr lang="en-US" altLang="en-US">
                <a:solidFill>
                  <a:schemeClr val="accent1"/>
                </a:solidFill>
                <a:latin typeface="Garamond" panose="02020404030301010803" pitchFamily="18" charset="0"/>
              </a:rPr>
              <a:pPr/>
              <a:t>32</a:t>
            </a:fld>
            <a:endParaRPr lang="en-US" altLang="en-US">
              <a:solidFill>
                <a:schemeClr val="accent1"/>
              </a:solidFill>
              <a:latin typeface="Garamond" panose="02020404030301010803" pitchFamily="18" charset="0"/>
            </a:endParaRPr>
          </a:p>
        </p:txBody>
      </p:sp>
      <p:sp>
        <p:nvSpPr>
          <p:cNvPr id="10243" name="Rectangle 2">
            <a:extLst>
              <a:ext uri="{FF2B5EF4-FFF2-40B4-BE49-F238E27FC236}">
                <a16:creationId xmlns:a16="http://schemas.microsoft.com/office/drawing/2014/main" id="{853A46DA-0157-489F-B80D-3B7A3AAB854F}"/>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Commitment</a:t>
            </a:r>
          </a:p>
        </p:txBody>
      </p:sp>
      <p:sp>
        <p:nvSpPr>
          <p:cNvPr id="11269" name="Rectangle 3">
            <a:extLst>
              <a:ext uri="{FF2B5EF4-FFF2-40B4-BE49-F238E27FC236}">
                <a16:creationId xmlns:a16="http://schemas.microsoft.com/office/drawing/2014/main" id="{B7B1A66D-25E1-44EB-BF5E-401C0D043F6D}"/>
              </a:ext>
            </a:extLst>
          </p:cNvPr>
          <p:cNvSpPr>
            <a:spLocks noGrp="1" noChangeArrowheads="1"/>
          </p:cNvSpPr>
          <p:nvPr>
            <p:ph type="body" idx="1"/>
          </p:nvPr>
        </p:nvSpPr>
        <p:spPr/>
        <p:txBody>
          <a:bodyPr>
            <a:normAutofit lnSpcReduction="10000"/>
          </a:bodyPr>
          <a:lstStyle/>
          <a:p>
            <a:pPr eaLnBrk="1" hangingPunct="1">
              <a:defRPr/>
            </a:pPr>
            <a:r>
              <a:rPr lang="en-US" altLang="en-US" sz="2800" b="1" dirty="0">
                <a:solidFill>
                  <a:srgbClr val="0070C0"/>
                </a:solidFill>
              </a:rPr>
              <a:t>Commitment</a:t>
            </a:r>
            <a:r>
              <a:rPr lang="en-US" altLang="en-US" sz="2800" dirty="0"/>
              <a:t> attacks occur when the attacker tricks the victim into making a promise which he or she will then feel obligated to keep</a:t>
            </a:r>
          </a:p>
          <a:p>
            <a:pPr eaLnBrk="1" hangingPunct="1">
              <a:defRPr/>
            </a:pPr>
            <a:endParaRPr lang="en-US" altLang="en-US" sz="2800" dirty="0"/>
          </a:p>
          <a:p>
            <a:pPr eaLnBrk="1" hangingPunct="1">
              <a:defRPr/>
            </a:pPr>
            <a:r>
              <a:rPr lang="en-US" altLang="en-US" sz="2800" dirty="0"/>
              <a:t>Victim do not want to be untrustworthy</a:t>
            </a:r>
          </a:p>
          <a:p>
            <a:pPr lvl="1" eaLnBrk="1" hangingPunct="1">
              <a:defRPr/>
            </a:pPr>
            <a:r>
              <a:rPr lang="en-US" altLang="en-US" sz="2400" dirty="0"/>
              <a:t>Car Deals and Furniture stores use these tactics</a:t>
            </a:r>
          </a:p>
          <a:p>
            <a:pPr eaLnBrk="1" hangingPunct="1">
              <a:defRPr/>
            </a:pPr>
            <a:endParaRPr lang="en-US" altLang="en-US" sz="2800" dirty="0"/>
          </a:p>
          <a:p>
            <a:pPr eaLnBrk="1" hangingPunct="1">
              <a:defRPr/>
            </a:pPr>
            <a:r>
              <a:rPr lang="en-US" altLang="en-US" sz="2800" b="1" dirty="0">
                <a:solidFill>
                  <a:srgbClr val="0070C0"/>
                </a:solidFill>
              </a:rPr>
              <a:t>Conformity</a:t>
            </a:r>
            <a:r>
              <a:rPr lang="en-US" altLang="en-US" sz="2800" dirty="0"/>
              <a:t> is a special type of commitment leveraging an implied commitment made by society rather than by the individual</a:t>
            </a:r>
          </a:p>
          <a:p>
            <a:pPr lvl="1" eaLnBrk="1" hangingPunct="1">
              <a:defRPr/>
            </a:pPr>
            <a:r>
              <a:rPr lang="en-US" altLang="en-US" sz="2400" dirty="0"/>
              <a:t>Waiter provides poor service then collects the tip in person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9BD68F58-0C8E-4DD5-9B6E-6AF4713F882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9B69B-D3B3-44B4-B74F-2F8538D8896A}" type="slidenum">
              <a:rPr lang="en-US" altLang="en-US">
                <a:solidFill>
                  <a:schemeClr val="accent1"/>
                </a:solidFill>
                <a:latin typeface="Garamond" panose="02020404030301010803" pitchFamily="18" charset="0"/>
              </a:rPr>
              <a:pPr/>
              <a:t>33</a:t>
            </a:fld>
            <a:endParaRPr lang="en-US" altLang="en-US">
              <a:solidFill>
                <a:schemeClr val="accent1"/>
              </a:solidFill>
              <a:latin typeface="Garamond" panose="02020404030301010803" pitchFamily="18" charset="0"/>
            </a:endParaRPr>
          </a:p>
        </p:txBody>
      </p:sp>
      <p:sp>
        <p:nvSpPr>
          <p:cNvPr id="12291" name="Rectangle 2">
            <a:extLst>
              <a:ext uri="{FF2B5EF4-FFF2-40B4-BE49-F238E27FC236}">
                <a16:creationId xmlns:a16="http://schemas.microsoft.com/office/drawing/2014/main" id="{6CEEC70A-CB52-4E0A-8038-C9F9FFC816D3}"/>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Authority</a:t>
            </a:r>
          </a:p>
        </p:txBody>
      </p:sp>
      <p:sp>
        <p:nvSpPr>
          <p:cNvPr id="12292" name="Rectangle 3">
            <a:extLst>
              <a:ext uri="{FF2B5EF4-FFF2-40B4-BE49-F238E27FC236}">
                <a16:creationId xmlns:a16="http://schemas.microsoft.com/office/drawing/2014/main" id="{7845C60D-95D7-4CEE-A062-997782FDCAD8}"/>
              </a:ext>
            </a:extLst>
          </p:cNvPr>
          <p:cNvSpPr>
            <a:spLocks noGrp="1" noChangeArrowheads="1"/>
          </p:cNvSpPr>
          <p:nvPr>
            <p:ph type="body" idx="1"/>
          </p:nvPr>
        </p:nvSpPr>
        <p:spPr/>
        <p:txBody>
          <a:bodyPr>
            <a:noAutofit/>
          </a:bodyPr>
          <a:lstStyle/>
          <a:p>
            <a:pPr eaLnBrk="1" hangingPunct="1"/>
            <a:r>
              <a:rPr lang="en-US" altLang="en-US" sz="2800" b="1" dirty="0">
                <a:solidFill>
                  <a:srgbClr val="0070C0"/>
                </a:solidFill>
              </a:rPr>
              <a:t>Authority</a:t>
            </a:r>
            <a:r>
              <a:rPr lang="en-US" altLang="en-US" sz="2800" dirty="0"/>
              <a:t> is the process of an attacker assuming a role of authority which he does not possess.</a:t>
            </a:r>
          </a:p>
          <a:p>
            <a:pPr eaLnBrk="1" hangingPunct="1"/>
            <a:r>
              <a:rPr lang="en-US" altLang="en-US" sz="2800" b="1" dirty="0"/>
              <a:t>3 Types</a:t>
            </a:r>
          </a:p>
          <a:p>
            <a:pPr lvl="1" eaLnBrk="1" hangingPunct="1"/>
            <a:r>
              <a:rPr lang="en-US" altLang="en-US" sz="2800" b="1" dirty="0">
                <a:solidFill>
                  <a:srgbClr val="0070C0"/>
                </a:solidFill>
              </a:rPr>
              <a:t>Impersonation</a:t>
            </a:r>
            <a:r>
              <a:rPr lang="en-US" altLang="en-US" sz="2800" dirty="0"/>
              <a:t> – pretending to be some they are not</a:t>
            </a:r>
          </a:p>
          <a:p>
            <a:pPr lvl="1" eaLnBrk="1" hangingPunct="1"/>
            <a:r>
              <a:rPr lang="en-US" altLang="en-US" sz="2800" b="1" dirty="0">
                <a:solidFill>
                  <a:srgbClr val="0070C0"/>
                </a:solidFill>
              </a:rPr>
              <a:t>Diffusion of Responsibility </a:t>
            </a:r>
            <a:r>
              <a:rPr lang="en-US" altLang="en-US" sz="2800" dirty="0"/>
              <a:t>– involves an attacker manipulating the decision-making process from one that is normally individual to one that is collective</a:t>
            </a:r>
          </a:p>
          <a:p>
            <a:pPr lvl="1" eaLnBrk="1" hangingPunct="1"/>
            <a:r>
              <a:rPr lang="en-US" altLang="en-US" sz="2800" b="1" dirty="0">
                <a:solidFill>
                  <a:srgbClr val="0070C0"/>
                </a:solidFill>
              </a:rPr>
              <a:t>Reciprocation</a:t>
            </a:r>
            <a:r>
              <a:rPr lang="en-US" altLang="en-US" sz="2800" dirty="0"/>
              <a:t> – occur when an attacker gives the victim a gift and the victim feels a strong social pressure to return some type of favor.</a:t>
            </a:r>
          </a:p>
          <a:p>
            <a:pPr lvl="1" eaLnBrk="1" hangingPunct="1"/>
            <a:endParaRPr lang="en-US" alt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44366C6-508A-472A-A702-8DF7D3FE633E}"/>
              </a:ext>
            </a:extLst>
          </p:cNvPr>
          <p:cNvSpPr>
            <a:spLocks noGrp="1" noChangeArrowheads="1"/>
          </p:cNvSpPr>
          <p:nvPr>
            <p:ph type="title"/>
          </p:nvPr>
        </p:nvSpPr>
        <p:spPr/>
        <p:txBody>
          <a:bodyPr>
            <a:normAutofit/>
          </a:bodyPr>
          <a:lstStyle/>
          <a:p>
            <a:r>
              <a:rPr lang="en-US" altLang="en-US" b="1" dirty="0">
                <a:solidFill>
                  <a:srgbClr val="0070C0"/>
                </a:solidFill>
              </a:rPr>
              <a:t>Reverse Social Engineering</a:t>
            </a:r>
          </a:p>
        </p:txBody>
      </p:sp>
      <p:sp>
        <p:nvSpPr>
          <p:cNvPr id="14339" name="Content Placeholder 2">
            <a:extLst>
              <a:ext uri="{FF2B5EF4-FFF2-40B4-BE49-F238E27FC236}">
                <a16:creationId xmlns:a16="http://schemas.microsoft.com/office/drawing/2014/main" id="{5AA84F55-EE9F-445F-8FD8-E017EAA722DF}"/>
              </a:ext>
            </a:extLst>
          </p:cNvPr>
          <p:cNvSpPr>
            <a:spLocks noGrp="1" noChangeArrowheads="1"/>
          </p:cNvSpPr>
          <p:nvPr>
            <p:ph idx="1"/>
          </p:nvPr>
        </p:nvSpPr>
        <p:spPr/>
        <p:txBody>
          <a:bodyPr>
            <a:normAutofit/>
          </a:bodyPr>
          <a:lstStyle/>
          <a:p>
            <a:pPr marL="0" indent="0">
              <a:buNone/>
              <a:defRPr/>
            </a:pPr>
            <a:r>
              <a:rPr lang="en-US" altLang="en-US" sz="2800" b="1" dirty="0">
                <a:solidFill>
                  <a:srgbClr val="0070C0"/>
                </a:solidFill>
              </a:rPr>
              <a:t>Reverse Social Engineering </a:t>
            </a:r>
            <a:r>
              <a:rPr lang="en-US" altLang="en-US" sz="2800" dirty="0"/>
              <a:t>is an attack where the aggressor tricks the victim into asking him for assistance in solving a problem.</a:t>
            </a:r>
          </a:p>
          <a:p>
            <a:pPr marL="344487" lvl="1" indent="0">
              <a:buNone/>
              <a:defRPr/>
            </a:pPr>
            <a:r>
              <a:rPr lang="en-US" altLang="en-US" sz="2400" dirty="0"/>
              <a:t>1)  </a:t>
            </a:r>
            <a:r>
              <a:rPr lang="en-US" altLang="en-US" sz="2400" b="1" dirty="0">
                <a:solidFill>
                  <a:srgbClr val="0070C0"/>
                </a:solidFill>
              </a:rPr>
              <a:t>Sabotage</a:t>
            </a:r>
            <a:r>
              <a:rPr lang="en-US" altLang="en-US" sz="2400" dirty="0"/>
              <a:t> – Attacker creates a problem compelling the victim to action</a:t>
            </a:r>
          </a:p>
          <a:p>
            <a:pPr marL="344487" lvl="1" indent="0">
              <a:buNone/>
              <a:defRPr/>
            </a:pPr>
            <a:r>
              <a:rPr lang="en-US" altLang="en-US" sz="2400" dirty="0"/>
              <a:t>2)  </a:t>
            </a:r>
            <a:r>
              <a:rPr lang="en-US" altLang="en-US" sz="2400" b="1" dirty="0">
                <a:solidFill>
                  <a:srgbClr val="0070C0"/>
                </a:solidFill>
              </a:rPr>
              <a:t>Advertise</a:t>
            </a:r>
            <a:r>
              <a:rPr lang="en-US" altLang="en-US" sz="2400" dirty="0"/>
              <a:t> – Attacker advertises his/her willingness and ability to solve the problem</a:t>
            </a:r>
          </a:p>
          <a:p>
            <a:pPr marL="344487" lvl="1" indent="0">
              <a:buNone/>
              <a:defRPr/>
            </a:pPr>
            <a:r>
              <a:rPr lang="en-US" altLang="en-US" sz="2400" dirty="0"/>
              <a:t>3)  </a:t>
            </a:r>
            <a:r>
              <a:rPr lang="en-US" altLang="en-US" sz="2400" b="1" dirty="0">
                <a:solidFill>
                  <a:srgbClr val="0070C0"/>
                </a:solidFill>
              </a:rPr>
              <a:t>Assist</a:t>
            </a:r>
            <a:r>
              <a:rPr lang="en-US" altLang="en-US" sz="2400" dirty="0"/>
              <a:t> – Attacker requests assistance from the victim to solve the problem.  Typically requesting passwords or access to the users system.</a:t>
            </a:r>
          </a:p>
          <a:p>
            <a:pPr marL="858837" lvl="1" indent="-514350">
              <a:buFont typeface="Wingdings" panose="05000000000000000000" pitchFamily="2" charset="2"/>
              <a:buAutoNum type="arabicParenR" startAt="2"/>
              <a:defRPr/>
            </a:pPr>
            <a:endParaRPr lang="en-US" altLang="en-US" sz="2400" dirty="0"/>
          </a:p>
          <a:p>
            <a:pPr marL="858837" lvl="1" indent="-514350">
              <a:buFont typeface="Wingdings" panose="05000000000000000000" pitchFamily="2" charset="2"/>
              <a:buAutoNum type="arabicParenR" startAt="2"/>
              <a:defRPr/>
            </a:pPr>
            <a:endParaRPr lang="en-US" altLang="en-US" sz="2400" dirty="0"/>
          </a:p>
        </p:txBody>
      </p:sp>
      <p:sp>
        <p:nvSpPr>
          <p:cNvPr id="14340" name="Slide Number Placeholder 4">
            <a:extLst>
              <a:ext uri="{FF2B5EF4-FFF2-40B4-BE49-F238E27FC236}">
                <a16:creationId xmlns:a16="http://schemas.microsoft.com/office/drawing/2014/main" id="{ABA3E3F8-CFB3-4B74-91F9-765BCFD0CB9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A344704-0DCE-4124-974A-896848231063}" type="slidenum">
              <a:rPr lang="en-US" altLang="en-US">
                <a:solidFill>
                  <a:schemeClr val="accent1"/>
                </a:solidFill>
                <a:latin typeface="Garamond" panose="02020404030301010803" pitchFamily="18" charset="0"/>
              </a:rPr>
              <a:pPr/>
              <a:t>34</a:t>
            </a:fld>
            <a:endParaRPr lang="en-US" altLang="en-US">
              <a:solidFill>
                <a:schemeClr val="accent1"/>
              </a:solidFill>
              <a:latin typeface="Garamond" panose="02020404030301010803"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E51838E-E643-4DEA-9683-02E32932D471}"/>
              </a:ext>
            </a:extLst>
          </p:cNvPr>
          <p:cNvSpPr>
            <a:spLocks noGrp="1" noChangeArrowheads="1"/>
          </p:cNvSpPr>
          <p:nvPr>
            <p:ph type="title"/>
          </p:nvPr>
        </p:nvSpPr>
        <p:spPr/>
        <p:txBody>
          <a:bodyPr>
            <a:normAutofit/>
          </a:bodyPr>
          <a:lstStyle/>
          <a:p>
            <a:r>
              <a:rPr lang="en-US" altLang="en-US" b="1" dirty="0">
                <a:solidFill>
                  <a:srgbClr val="0070C0"/>
                </a:solidFill>
              </a:rPr>
              <a:t>Likening</a:t>
            </a:r>
          </a:p>
        </p:txBody>
      </p:sp>
      <p:sp>
        <p:nvSpPr>
          <p:cNvPr id="15363" name="Content Placeholder 2">
            <a:extLst>
              <a:ext uri="{FF2B5EF4-FFF2-40B4-BE49-F238E27FC236}">
                <a16:creationId xmlns:a16="http://schemas.microsoft.com/office/drawing/2014/main" id="{0B61EEA5-5FB4-4194-9EF3-11469B6CD064}"/>
              </a:ext>
            </a:extLst>
          </p:cNvPr>
          <p:cNvSpPr>
            <a:spLocks noGrp="1" noChangeArrowheads="1"/>
          </p:cNvSpPr>
          <p:nvPr>
            <p:ph idx="1"/>
          </p:nvPr>
        </p:nvSpPr>
        <p:spPr/>
        <p:txBody>
          <a:bodyPr>
            <a:normAutofit/>
          </a:bodyPr>
          <a:lstStyle/>
          <a:p>
            <a:pPr marL="0" indent="0">
              <a:buNone/>
              <a:defRPr/>
            </a:pPr>
            <a:r>
              <a:rPr lang="en-US" altLang="en-US" sz="2800" b="1" dirty="0">
                <a:solidFill>
                  <a:srgbClr val="0070C0"/>
                </a:solidFill>
              </a:rPr>
              <a:t>Likening</a:t>
            </a:r>
            <a:r>
              <a:rPr lang="en-US" altLang="en-US" sz="2800" dirty="0"/>
              <a:t> is the process of an attacker behaving in a way to appear similar to a member of a trusted group.</a:t>
            </a:r>
          </a:p>
          <a:p>
            <a:pPr>
              <a:defRPr/>
            </a:pPr>
            <a:r>
              <a:rPr lang="en-US" altLang="en-US" sz="2800" dirty="0"/>
              <a:t>Political groups</a:t>
            </a:r>
          </a:p>
          <a:p>
            <a:pPr>
              <a:defRPr/>
            </a:pPr>
            <a:r>
              <a:rPr lang="en-US" altLang="en-US" sz="2800" dirty="0"/>
              <a:t>Religious groups</a:t>
            </a:r>
          </a:p>
          <a:p>
            <a:pPr>
              <a:defRPr/>
            </a:pPr>
            <a:r>
              <a:rPr lang="en-US" altLang="en-US" sz="2800" dirty="0"/>
              <a:t>Hobbies</a:t>
            </a:r>
          </a:p>
          <a:p>
            <a:pPr>
              <a:defRPr/>
            </a:pPr>
            <a:r>
              <a:rPr lang="en-US" altLang="en-US" sz="2800" dirty="0"/>
              <a:t>Gain confidence getting to know you and the group</a:t>
            </a:r>
          </a:p>
        </p:txBody>
      </p:sp>
      <p:sp>
        <p:nvSpPr>
          <p:cNvPr id="15364" name="Slide Number Placeholder 4">
            <a:extLst>
              <a:ext uri="{FF2B5EF4-FFF2-40B4-BE49-F238E27FC236}">
                <a16:creationId xmlns:a16="http://schemas.microsoft.com/office/drawing/2014/main" id="{6F1880A4-08B9-48DF-90AA-51CD4303F1D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CBBA37-4FA9-4B78-87C5-9807AE5FD72D}" type="slidenum">
              <a:rPr lang="en-US" altLang="en-US">
                <a:solidFill>
                  <a:schemeClr val="accent1"/>
                </a:solidFill>
                <a:latin typeface="Garamond" panose="02020404030301010803" pitchFamily="18" charset="0"/>
              </a:rPr>
              <a:pPr/>
              <a:t>35</a:t>
            </a:fld>
            <a:endParaRPr lang="en-US" altLang="en-US">
              <a:solidFill>
                <a:schemeClr val="accent1"/>
              </a:solidFill>
              <a:latin typeface="Garamond" panose="02020404030301010803"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1DBD1A6-5451-4763-B8DB-E088B0164173}"/>
              </a:ext>
            </a:extLst>
          </p:cNvPr>
          <p:cNvSpPr>
            <a:spLocks noGrp="1" noChangeArrowheads="1"/>
          </p:cNvSpPr>
          <p:nvPr>
            <p:ph type="title"/>
          </p:nvPr>
        </p:nvSpPr>
        <p:spPr/>
        <p:txBody>
          <a:bodyPr>
            <a:normAutofit/>
          </a:bodyPr>
          <a:lstStyle/>
          <a:p>
            <a:r>
              <a:rPr lang="en-US" altLang="en-US" b="1" dirty="0">
                <a:solidFill>
                  <a:srgbClr val="0070C0"/>
                </a:solidFill>
              </a:rPr>
              <a:t>Scarcity</a:t>
            </a:r>
          </a:p>
        </p:txBody>
      </p:sp>
      <p:sp>
        <p:nvSpPr>
          <p:cNvPr id="3" name="Content Placeholder 2">
            <a:extLst>
              <a:ext uri="{FF2B5EF4-FFF2-40B4-BE49-F238E27FC236}">
                <a16:creationId xmlns:a16="http://schemas.microsoft.com/office/drawing/2014/main" id="{DC1E4DBB-CECD-4671-8840-8A0E6F9E25D1}"/>
              </a:ext>
            </a:extLst>
          </p:cNvPr>
          <p:cNvSpPr>
            <a:spLocks noGrp="1"/>
          </p:cNvSpPr>
          <p:nvPr>
            <p:ph idx="1"/>
          </p:nvPr>
        </p:nvSpPr>
        <p:spPr>
          <a:xfrm>
            <a:off x="1254154" y="1832994"/>
            <a:ext cx="8956646" cy="4221732"/>
          </a:xfrm>
        </p:spPr>
        <p:txBody>
          <a:bodyPr>
            <a:normAutofit/>
          </a:bodyPr>
          <a:lstStyle/>
          <a:p>
            <a:pPr marL="0" indent="0">
              <a:buNone/>
              <a:defRPr/>
            </a:pPr>
            <a:r>
              <a:rPr lang="en-US" sz="2800" b="1" dirty="0">
                <a:solidFill>
                  <a:srgbClr val="0070C0"/>
                </a:solidFill>
              </a:rPr>
              <a:t>Scarcity</a:t>
            </a:r>
            <a:r>
              <a:rPr lang="en-US" sz="2800" dirty="0"/>
              <a:t> attacks occur when the attacker is able to introduce the perception of scarcity of an item that is a high perceived value.</a:t>
            </a:r>
          </a:p>
          <a:p>
            <a:pPr>
              <a:defRPr/>
            </a:pPr>
            <a:r>
              <a:rPr lang="en-US" sz="2800" b="1" dirty="0">
                <a:solidFill>
                  <a:srgbClr val="0070C0"/>
                </a:solidFill>
              </a:rPr>
              <a:t>Rushing</a:t>
            </a:r>
            <a:r>
              <a:rPr lang="en-US" sz="2800" dirty="0"/>
              <a:t> – involves then attacker putting severe time constraints on a decision</a:t>
            </a:r>
          </a:p>
        </p:txBody>
      </p:sp>
      <p:sp>
        <p:nvSpPr>
          <p:cNvPr id="16388" name="Slide Number Placeholder 4">
            <a:extLst>
              <a:ext uri="{FF2B5EF4-FFF2-40B4-BE49-F238E27FC236}">
                <a16:creationId xmlns:a16="http://schemas.microsoft.com/office/drawing/2014/main" id="{33DDC441-0266-4540-917D-3582A9BC731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C97BCE9-970E-40CD-8B29-23B8B2BF0156}" type="slidenum">
              <a:rPr lang="en-US" altLang="en-US">
                <a:solidFill>
                  <a:schemeClr val="accent1"/>
                </a:solidFill>
                <a:latin typeface="Garamond" panose="02020404030301010803" pitchFamily="18" charset="0"/>
              </a:rPr>
              <a:pPr/>
              <a:t>36</a:t>
            </a:fld>
            <a:endParaRPr lang="en-US" altLang="en-US">
              <a:solidFill>
                <a:schemeClr val="accent1"/>
              </a:solidFill>
              <a:latin typeface="Garamond" panose="02020404030301010803"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FFFDC479-B822-475D-ADFA-162592A5E09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37FD4BE-225E-4A2B-8857-0377AC59C168}" type="slidenum">
              <a:rPr lang="en-US" altLang="en-US">
                <a:solidFill>
                  <a:schemeClr val="accent1"/>
                </a:solidFill>
                <a:latin typeface="Garamond" panose="02020404030301010803" pitchFamily="18" charset="0"/>
              </a:rPr>
              <a:pPr/>
              <a:t>37</a:t>
            </a:fld>
            <a:endParaRPr lang="en-US" altLang="en-US">
              <a:solidFill>
                <a:schemeClr val="accent1"/>
              </a:solidFill>
              <a:latin typeface="Garamond" panose="02020404030301010803" pitchFamily="18" charset="0"/>
            </a:endParaRPr>
          </a:p>
        </p:txBody>
      </p:sp>
      <p:sp>
        <p:nvSpPr>
          <p:cNvPr id="17411" name="Rectangle 2">
            <a:extLst>
              <a:ext uri="{FF2B5EF4-FFF2-40B4-BE49-F238E27FC236}">
                <a16:creationId xmlns:a16="http://schemas.microsoft.com/office/drawing/2014/main" id="{1CDAD4F0-97D2-458D-8FA5-91EDC2D45694}"/>
              </a:ext>
            </a:extLst>
          </p:cNvPr>
          <p:cNvSpPr>
            <a:spLocks noGrp="1" noChangeArrowheads="1"/>
          </p:cNvSpPr>
          <p:nvPr>
            <p:ph type="title"/>
          </p:nvPr>
        </p:nvSpPr>
        <p:spPr/>
        <p:txBody>
          <a:bodyPr/>
          <a:lstStyle/>
          <a:p>
            <a:pPr eaLnBrk="1" hangingPunct="1"/>
            <a:r>
              <a:rPr lang="en-US" altLang="en-US" b="1" dirty="0">
                <a:solidFill>
                  <a:srgbClr val="0070C0"/>
                </a:solidFill>
              </a:rPr>
              <a:t>Defenses</a:t>
            </a:r>
          </a:p>
        </p:txBody>
      </p:sp>
      <p:sp>
        <p:nvSpPr>
          <p:cNvPr id="23557" name="Rectangle 3">
            <a:extLst>
              <a:ext uri="{FF2B5EF4-FFF2-40B4-BE49-F238E27FC236}">
                <a16:creationId xmlns:a16="http://schemas.microsoft.com/office/drawing/2014/main" id="{7990F8D0-6CC5-4A61-89C3-810F6F9EE02E}"/>
              </a:ext>
            </a:extLst>
          </p:cNvPr>
          <p:cNvSpPr>
            <a:spLocks noGrp="1" noChangeArrowheads="1"/>
          </p:cNvSpPr>
          <p:nvPr>
            <p:ph type="body" idx="1"/>
          </p:nvPr>
        </p:nvSpPr>
        <p:spPr/>
        <p:txBody>
          <a:bodyPr>
            <a:normAutofit/>
          </a:bodyPr>
          <a:lstStyle/>
          <a:p>
            <a:pPr marL="0" indent="0">
              <a:buNone/>
              <a:defRPr/>
            </a:pPr>
            <a:r>
              <a:rPr lang="en-US" altLang="en-US" sz="2800" dirty="0"/>
              <a:t>The simplest and most effective defense against social engineering attacks is </a:t>
            </a:r>
            <a:r>
              <a:rPr lang="en-US" altLang="en-US" sz="2800" b="1" dirty="0">
                <a:solidFill>
                  <a:srgbClr val="0070C0"/>
                </a:solidFill>
              </a:rPr>
              <a:t>EDUCATION</a:t>
            </a:r>
            <a:r>
              <a:rPr lang="en-US" altLang="en-US" sz="2800" dirty="0"/>
              <a:t>.</a:t>
            </a:r>
          </a:p>
          <a:p>
            <a:pPr eaLnBrk="1" hangingPunct="1">
              <a:defRPr/>
            </a:pPr>
            <a:r>
              <a:rPr lang="en-US" altLang="en-US" sz="2800" b="1" dirty="0">
                <a:solidFill>
                  <a:srgbClr val="0070C0"/>
                </a:solidFill>
              </a:rPr>
              <a:t>Training</a:t>
            </a:r>
            <a:r>
              <a:rPr lang="en-US" altLang="en-US" sz="2800" dirty="0"/>
              <a:t> – Repeat Often</a:t>
            </a:r>
          </a:p>
          <a:p>
            <a:pPr eaLnBrk="1" hangingPunct="1">
              <a:defRPr/>
            </a:pPr>
            <a:r>
              <a:rPr lang="en-US" altLang="en-US" sz="2800" b="1" dirty="0">
                <a:solidFill>
                  <a:srgbClr val="0070C0"/>
                </a:solidFill>
              </a:rPr>
              <a:t>Reaction</a:t>
            </a:r>
            <a:r>
              <a:rPr lang="en-US" altLang="en-US" sz="2800" dirty="0"/>
              <a:t> – recognize the attack and moving to more alert state.</a:t>
            </a:r>
          </a:p>
          <a:p>
            <a:pPr eaLnBrk="1" hangingPunct="1">
              <a:defRPr/>
            </a:pPr>
            <a:r>
              <a:rPr lang="en-US" altLang="en-US" sz="2800" b="1" dirty="0">
                <a:solidFill>
                  <a:srgbClr val="0070C0"/>
                </a:solidFill>
              </a:rPr>
              <a:t>Inoculation</a:t>
            </a:r>
            <a:r>
              <a:rPr lang="en-US" altLang="en-US" sz="2800" dirty="0"/>
              <a:t> – making attack resistance a normal part of the work experience.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77D6DF4D-2A21-4949-ADC5-24BC9DB08B0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410D68F-F629-4970-9961-0E0939DB3D14}" type="slidenum">
              <a:rPr lang="en-US" altLang="en-US">
                <a:solidFill>
                  <a:schemeClr val="accent1"/>
                </a:solidFill>
                <a:latin typeface="Garamond" panose="02020404030301010803" pitchFamily="18" charset="0"/>
              </a:rPr>
              <a:pPr/>
              <a:t>38</a:t>
            </a:fld>
            <a:endParaRPr lang="en-US" altLang="en-US">
              <a:solidFill>
                <a:schemeClr val="accent1"/>
              </a:solidFill>
              <a:latin typeface="Garamond" panose="02020404030301010803" pitchFamily="18" charset="0"/>
            </a:endParaRPr>
          </a:p>
        </p:txBody>
      </p:sp>
      <p:sp>
        <p:nvSpPr>
          <p:cNvPr id="19459" name="Rectangle 2">
            <a:extLst>
              <a:ext uri="{FF2B5EF4-FFF2-40B4-BE49-F238E27FC236}">
                <a16:creationId xmlns:a16="http://schemas.microsoft.com/office/drawing/2014/main" id="{3726A3ED-0765-4CA1-A3AC-07BB41AF1C39}"/>
              </a:ext>
            </a:extLst>
          </p:cNvPr>
          <p:cNvSpPr>
            <a:spLocks noGrp="1" noChangeArrowheads="1"/>
          </p:cNvSpPr>
          <p:nvPr>
            <p:ph type="title"/>
          </p:nvPr>
        </p:nvSpPr>
        <p:spPr/>
        <p:txBody>
          <a:bodyPr/>
          <a:lstStyle/>
          <a:p>
            <a:pPr eaLnBrk="1" hangingPunct="1"/>
            <a:r>
              <a:rPr lang="en-US" altLang="en-US" b="1" dirty="0">
                <a:solidFill>
                  <a:srgbClr val="0070C0"/>
                </a:solidFill>
              </a:rPr>
              <a:t>Physical Security Attacks</a:t>
            </a:r>
          </a:p>
        </p:txBody>
      </p:sp>
      <p:sp>
        <p:nvSpPr>
          <p:cNvPr id="19460" name="Rectangle 3">
            <a:extLst>
              <a:ext uri="{FF2B5EF4-FFF2-40B4-BE49-F238E27FC236}">
                <a16:creationId xmlns:a16="http://schemas.microsoft.com/office/drawing/2014/main" id="{BF8913DB-AE5B-4327-8FE6-022FEDC69B96}"/>
              </a:ext>
            </a:extLst>
          </p:cNvPr>
          <p:cNvSpPr>
            <a:spLocks noGrp="1" noChangeArrowheads="1"/>
          </p:cNvSpPr>
          <p:nvPr>
            <p:ph type="body" idx="1"/>
          </p:nvPr>
        </p:nvSpPr>
        <p:spPr/>
        <p:txBody>
          <a:bodyPr>
            <a:normAutofit/>
          </a:bodyPr>
          <a:lstStyle/>
          <a:p>
            <a:pPr eaLnBrk="1" hangingPunct="1"/>
            <a:r>
              <a:rPr lang="en-US" altLang="en-US" sz="2800" b="1" dirty="0">
                <a:solidFill>
                  <a:srgbClr val="0070C0"/>
                </a:solidFill>
              </a:rPr>
              <a:t>Tailgating</a:t>
            </a:r>
            <a:r>
              <a:rPr lang="en-US" altLang="en-US" sz="2800" b="1" dirty="0"/>
              <a:t> </a:t>
            </a:r>
            <a:r>
              <a:rPr lang="en-US" altLang="en-US" sz="2800" dirty="0"/>
              <a:t>– seeking entry to a restricted area secured by walking in after someone else has opened the door</a:t>
            </a:r>
          </a:p>
          <a:p>
            <a:pPr eaLnBrk="1" hangingPunct="1"/>
            <a:r>
              <a:rPr lang="en-US" altLang="en-US" sz="2800" b="1" dirty="0">
                <a:solidFill>
                  <a:srgbClr val="0070C0"/>
                </a:solidFill>
              </a:rPr>
              <a:t>Shoulder Surfing </a:t>
            </a:r>
            <a:r>
              <a:rPr lang="en-US" altLang="en-US" sz="2800" dirty="0"/>
              <a:t>– Looking over someone's shoulder to see them type their password or read a confidential document</a:t>
            </a:r>
          </a:p>
          <a:p>
            <a:pPr eaLnBrk="1" hangingPunct="1"/>
            <a:r>
              <a:rPr lang="en-US" altLang="en-US" sz="2800" b="1" dirty="0">
                <a:solidFill>
                  <a:srgbClr val="0070C0"/>
                </a:solidFill>
              </a:rPr>
              <a:t>Leaving Computer Unlocked</a:t>
            </a:r>
            <a:r>
              <a:rPr lang="en-US" altLang="en-US" sz="2800" dirty="0">
                <a:solidFill>
                  <a:srgbClr val="0070C0"/>
                </a:solidFill>
              </a:rPr>
              <a:t> </a:t>
            </a:r>
            <a:r>
              <a:rPr lang="en-US" altLang="en-US" sz="2800" dirty="0"/>
              <a:t>– Never leave your computer unlocked (</a:t>
            </a:r>
            <a:r>
              <a:rPr lang="en-US" altLang="en-US" sz="2800" b="1" dirty="0"/>
              <a:t>TRUST NO ONE</a:t>
            </a:r>
            <a:r>
              <a:rPr lang="en-US" altLang="en-US" sz="2800"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696A95B7-92B3-4027-86C1-3A88984BC9BC}"/>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7473961-6D1A-4939-8022-A9B80B06CE37}" type="slidenum">
              <a:rPr lang="en-US" altLang="en-US">
                <a:solidFill>
                  <a:schemeClr val="accent1"/>
                </a:solidFill>
                <a:latin typeface="Garamond" panose="02020404030301010803" pitchFamily="18" charset="0"/>
              </a:rPr>
              <a:pPr/>
              <a:t>39</a:t>
            </a:fld>
            <a:endParaRPr lang="en-US" altLang="en-US">
              <a:solidFill>
                <a:schemeClr val="accent1"/>
              </a:solidFill>
              <a:latin typeface="Garamond" panose="02020404030301010803" pitchFamily="18" charset="0"/>
            </a:endParaRPr>
          </a:p>
        </p:txBody>
      </p:sp>
      <p:sp>
        <p:nvSpPr>
          <p:cNvPr id="21507" name="Rectangle 2">
            <a:extLst>
              <a:ext uri="{FF2B5EF4-FFF2-40B4-BE49-F238E27FC236}">
                <a16:creationId xmlns:a16="http://schemas.microsoft.com/office/drawing/2014/main" id="{027D370A-A3AF-4C1C-B7FC-36D1D562B1BD}"/>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What do the attackers want?</a:t>
            </a:r>
          </a:p>
        </p:txBody>
      </p:sp>
      <p:sp>
        <p:nvSpPr>
          <p:cNvPr id="21508" name="Rectangle 3">
            <a:extLst>
              <a:ext uri="{FF2B5EF4-FFF2-40B4-BE49-F238E27FC236}">
                <a16:creationId xmlns:a16="http://schemas.microsoft.com/office/drawing/2014/main" id="{27C4A42F-B951-46CC-8E0B-B446491C1B3C}"/>
              </a:ext>
            </a:extLst>
          </p:cNvPr>
          <p:cNvSpPr>
            <a:spLocks noGrp="1" noChangeArrowheads="1"/>
          </p:cNvSpPr>
          <p:nvPr>
            <p:ph type="body" idx="1"/>
          </p:nvPr>
        </p:nvSpPr>
        <p:spPr/>
        <p:txBody>
          <a:bodyPr>
            <a:normAutofit fontScale="85000" lnSpcReduction="10000"/>
          </a:bodyPr>
          <a:lstStyle/>
          <a:p>
            <a:pPr eaLnBrk="1" hangingPunct="1"/>
            <a:r>
              <a:rPr lang="en-US" altLang="en-US" sz="3200" b="1" dirty="0">
                <a:solidFill>
                  <a:srgbClr val="0070C0"/>
                </a:solidFill>
              </a:rPr>
              <a:t>Personally Identifiable Information </a:t>
            </a:r>
            <a:r>
              <a:rPr lang="en-US" altLang="en-US" sz="3200" dirty="0"/>
              <a:t>(PII)</a:t>
            </a:r>
          </a:p>
          <a:p>
            <a:pPr lvl="1" eaLnBrk="1" hangingPunct="1"/>
            <a:r>
              <a:rPr lang="en-US" altLang="en-US" sz="3200" b="1" dirty="0">
                <a:solidFill>
                  <a:srgbClr val="0070C0"/>
                </a:solidFill>
              </a:rPr>
              <a:t>Name</a:t>
            </a:r>
            <a:r>
              <a:rPr lang="en-US" altLang="en-US" sz="3200" dirty="0"/>
              <a:t> – Full Name, maiden name, mother’s maiden name</a:t>
            </a:r>
          </a:p>
          <a:p>
            <a:pPr lvl="1" eaLnBrk="1" hangingPunct="1"/>
            <a:r>
              <a:rPr lang="en-US" altLang="en-US" sz="3200" b="1" dirty="0">
                <a:solidFill>
                  <a:srgbClr val="0070C0"/>
                </a:solidFill>
              </a:rPr>
              <a:t>Personal identification numbers </a:t>
            </a:r>
            <a:r>
              <a:rPr lang="en-US" altLang="en-US" sz="3200" dirty="0"/>
              <a:t>– Social Security Number (SSN), Passport Number, Drivers License Number, Taxpayer ID</a:t>
            </a:r>
          </a:p>
          <a:p>
            <a:pPr lvl="1" eaLnBrk="1" hangingPunct="1"/>
            <a:r>
              <a:rPr lang="en-US" altLang="en-US" sz="3200" b="1" dirty="0">
                <a:solidFill>
                  <a:srgbClr val="0070C0"/>
                </a:solidFill>
              </a:rPr>
              <a:t>Personal Address </a:t>
            </a:r>
            <a:r>
              <a:rPr lang="en-US" altLang="en-US" sz="3200" dirty="0"/>
              <a:t>– Street address, city, state, zip</a:t>
            </a:r>
          </a:p>
          <a:p>
            <a:pPr lvl="1" eaLnBrk="1" hangingPunct="1"/>
            <a:r>
              <a:rPr lang="en-US" altLang="en-US" sz="3200" b="1" dirty="0">
                <a:solidFill>
                  <a:srgbClr val="0070C0"/>
                </a:solidFill>
              </a:rPr>
              <a:t>Personal Phone #/Email</a:t>
            </a:r>
          </a:p>
          <a:p>
            <a:pPr lvl="1" eaLnBrk="1" hangingPunct="1"/>
            <a:r>
              <a:rPr lang="en-US" altLang="en-US" sz="3200" b="1" dirty="0">
                <a:solidFill>
                  <a:srgbClr val="0070C0"/>
                </a:solidFill>
              </a:rPr>
              <a:t>Personal Characteristics </a:t>
            </a:r>
            <a:r>
              <a:rPr lang="en-US" altLang="en-US" sz="3200" dirty="0"/>
              <a:t>– Photograph, fingerprints, handwriting</a:t>
            </a:r>
          </a:p>
          <a:p>
            <a:pPr lvl="1" eaLnBrk="1" hangingPunct="1"/>
            <a:r>
              <a:rPr lang="en-US" altLang="en-US" sz="3200" b="1" dirty="0">
                <a:solidFill>
                  <a:srgbClr val="0070C0"/>
                </a:solidFill>
              </a:rPr>
              <a:t>Biometric data </a:t>
            </a:r>
            <a:r>
              <a:rPr lang="en-US" altLang="en-US" sz="3200" dirty="0"/>
              <a:t>– retina scans, voice signatures or facial geometry</a:t>
            </a:r>
          </a:p>
          <a:p>
            <a:pPr lvl="1" eaLnBrk="1" hangingPunct="1"/>
            <a:r>
              <a:rPr lang="en-US" altLang="en-US" sz="3200" b="1" dirty="0">
                <a:solidFill>
                  <a:srgbClr val="0070C0"/>
                </a:solidFill>
              </a:rPr>
              <a:t>Financial Data </a:t>
            </a:r>
            <a:r>
              <a:rPr lang="en-US" altLang="en-US" sz="3200" dirty="0"/>
              <a:t>– Bank accounts, Credit cards, Tax records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89578-5B5D-8497-408A-CE12294C62BB}"/>
            </a:ext>
          </a:extLst>
        </p:cNvPr>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A3100EAF-7D31-609C-3E02-A265652B9A0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504A4F-899F-48D6-90DF-56CD1E4D49AE}" type="slidenum">
              <a:rPr lang="en-US" altLang="en-US">
                <a:solidFill>
                  <a:schemeClr val="accent1"/>
                </a:solidFill>
                <a:latin typeface="Garamond" panose="02020404030301010803" pitchFamily="18" charset="0"/>
              </a:rPr>
              <a:pPr/>
              <a:t>4</a:t>
            </a:fld>
            <a:endParaRPr lang="en-US" altLang="en-US">
              <a:solidFill>
                <a:schemeClr val="accent1"/>
              </a:solidFill>
              <a:latin typeface="Garamond" panose="02020404030301010803" pitchFamily="18" charset="0"/>
            </a:endParaRPr>
          </a:p>
        </p:txBody>
      </p:sp>
      <p:sp>
        <p:nvSpPr>
          <p:cNvPr id="8195" name="Rectangle 2">
            <a:extLst>
              <a:ext uri="{FF2B5EF4-FFF2-40B4-BE49-F238E27FC236}">
                <a16:creationId xmlns:a16="http://schemas.microsoft.com/office/drawing/2014/main" id="{931B3AD5-6BF9-85B7-E2D4-20B34A999243}"/>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OSINT Workflow/Steps – cont.</a:t>
            </a:r>
          </a:p>
        </p:txBody>
      </p:sp>
      <p:sp>
        <p:nvSpPr>
          <p:cNvPr id="8196" name="Rectangle 3">
            <a:extLst>
              <a:ext uri="{FF2B5EF4-FFF2-40B4-BE49-F238E27FC236}">
                <a16:creationId xmlns:a16="http://schemas.microsoft.com/office/drawing/2014/main" id="{EFDFAEFC-0285-DFEF-C0DB-54F8EDFA5F94}"/>
              </a:ext>
            </a:extLst>
          </p:cNvPr>
          <p:cNvSpPr>
            <a:spLocks noGrp="1" noChangeArrowheads="1"/>
          </p:cNvSpPr>
          <p:nvPr>
            <p:ph type="body" idx="1"/>
          </p:nvPr>
        </p:nvSpPr>
        <p:spPr/>
        <p:txBody>
          <a:bodyPr>
            <a:normAutofit/>
          </a:bodyPr>
          <a:lstStyle/>
          <a:p>
            <a:pPr>
              <a:buFont typeface="Wingdings" pitchFamily="2" charset="2"/>
              <a:buChar char="§"/>
            </a:pPr>
            <a:r>
              <a:rPr lang="en-US" altLang="en-US" sz="2800" b="1" dirty="0">
                <a:solidFill>
                  <a:srgbClr val="0070C0"/>
                </a:solidFill>
              </a:rPr>
              <a:t> Analysis and Correlation</a:t>
            </a:r>
            <a:r>
              <a:rPr lang="en-US" altLang="en-US" sz="2800" dirty="0"/>
              <a:t>: Identify patterns, relationships, and trends.  Corroborate findings with multiple sources to ensure accuracy.</a:t>
            </a:r>
          </a:p>
          <a:p>
            <a:pPr>
              <a:buFont typeface="Wingdings" pitchFamily="2" charset="2"/>
              <a:buChar char="§"/>
            </a:pPr>
            <a:r>
              <a:rPr lang="en-US" altLang="en-US" sz="2800" b="1" dirty="0">
                <a:solidFill>
                  <a:srgbClr val="0070C0"/>
                </a:solidFill>
              </a:rPr>
              <a:t> Dissemination</a:t>
            </a:r>
            <a:r>
              <a:rPr lang="en-US" altLang="en-US" sz="2800" dirty="0"/>
              <a:t>: Report the final findings in a structured way (Report, Briefing) to the relevant stakeholders.</a:t>
            </a:r>
          </a:p>
        </p:txBody>
      </p:sp>
    </p:spTree>
    <p:extLst>
      <p:ext uri="{BB962C8B-B14F-4D97-AF65-F5344CB8AC3E}">
        <p14:creationId xmlns:p14="http://schemas.microsoft.com/office/powerpoint/2010/main" val="1148138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05429CC7-DD7D-4867-ACA0-2957F8BECBE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006C1F-D88D-4D5F-8086-7EC9A511E0DE}" type="slidenum">
              <a:rPr lang="en-US" altLang="en-US">
                <a:solidFill>
                  <a:schemeClr val="accent1"/>
                </a:solidFill>
                <a:latin typeface="Garamond" panose="02020404030301010803" pitchFamily="18" charset="0"/>
              </a:rPr>
              <a:pPr/>
              <a:t>40</a:t>
            </a:fld>
            <a:endParaRPr lang="en-US" altLang="en-US">
              <a:solidFill>
                <a:schemeClr val="accent1"/>
              </a:solidFill>
              <a:latin typeface="Garamond" panose="02020404030301010803" pitchFamily="18" charset="0"/>
            </a:endParaRPr>
          </a:p>
        </p:txBody>
      </p:sp>
      <p:sp>
        <p:nvSpPr>
          <p:cNvPr id="23555" name="Rectangle 2">
            <a:extLst>
              <a:ext uri="{FF2B5EF4-FFF2-40B4-BE49-F238E27FC236}">
                <a16:creationId xmlns:a16="http://schemas.microsoft.com/office/drawing/2014/main" id="{41F4A8EA-BB5A-4B64-BB10-230C5822D3A2}"/>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Other Shared PII</a:t>
            </a:r>
          </a:p>
        </p:txBody>
      </p:sp>
      <p:sp>
        <p:nvSpPr>
          <p:cNvPr id="23556" name="Rectangle 3">
            <a:extLst>
              <a:ext uri="{FF2B5EF4-FFF2-40B4-BE49-F238E27FC236}">
                <a16:creationId xmlns:a16="http://schemas.microsoft.com/office/drawing/2014/main" id="{CAEB225E-8843-4C92-81E2-C3E40AEF0266}"/>
              </a:ext>
            </a:extLst>
          </p:cNvPr>
          <p:cNvSpPr>
            <a:spLocks noGrp="1" noChangeArrowheads="1"/>
          </p:cNvSpPr>
          <p:nvPr>
            <p:ph type="body" idx="1"/>
          </p:nvPr>
        </p:nvSpPr>
        <p:spPr>
          <a:xfrm>
            <a:off x="1097280" y="1845734"/>
            <a:ext cx="4998720" cy="4023360"/>
          </a:xfrm>
        </p:spPr>
        <p:txBody>
          <a:bodyPr>
            <a:normAutofit/>
          </a:bodyPr>
          <a:lstStyle/>
          <a:p>
            <a:pPr eaLnBrk="1" hangingPunct="1"/>
            <a:r>
              <a:rPr lang="en-US" altLang="en-US" sz="2800" dirty="0"/>
              <a:t>Date of Birth</a:t>
            </a:r>
          </a:p>
          <a:p>
            <a:pPr eaLnBrk="1" hangingPunct="1"/>
            <a:r>
              <a:rPr lang="en-US" altLang="en-US" sz="2800" dirty="0"/>
              <a:t>Place of Birth</a:t>
            </a:r>
          </a:p>
          <a:p>
            <a:pPr eaLnBrk="1" hangingPunct="1"/>
            <a:r>
              <a:rPr lang="en-US" altLang="en-US" sz="2800" dirty="0"/>
              <a:t>Business Phone, Email, Address</a:t>
            </a:r>
          </a:p>
          <a:p>
            <a:pPr eaLnBrk="1" hangingPunct="1"/>
            <a:r>
              <a:rPr lang="en-US" altLang="en-US" sz="2800" dirty="0"/>
              <a:t>Race</a:t>
            </a:r>
          </a:p>
        </p:txBody>
      </p:sp>
      <p:sp>
        <p:nvSpPr>
          <p:cNvPr id="5" name="Rectangle 3">
            <a:extLst>
              <a:ext uri="{FF2B5EF4-FFF2-40B4-BE49-F238E27FC236}">
                <a16:creationId xmlns:a16="http://schemas.microsoft.com/office/drawing/2014/main" id="{6E93A155-DAC4-4217-9499-F4F60DE334A5}"/>
              </a:ext>
            </a:extLst>
          </p:cNvPr>
          <p:cNvSpPr txBox="1">
            <a:spLocks noChangeArrowheads="1"/>
          </p:cNvSpPr>
          <p:nvPr/>
        </p:nvSpPr>
        <p:spPr>
          <a:xfrm>
            <a:off x="6194990" y="1845734"/>
            <a:ext cx="49987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sz="2800" dirty="0"/>
              <a:t>Religion</a:t>
            </a:r>
          </a:p>
          <a:p>
            <a:r>
              <a:rPr lang="en-US" altLang="en-US" sz="2800" dirty="0"/>
              <a:t>Employment Information</a:t>
            </a:r>
          </a:p>
          <a:p>
            <a:r>
              <a:rPr lang="en-US" altLang="en-US" sz="2800" dirty="0"/>
              <a:t>Medical Information</a:t>
            </a:r>
          </a:p>
          <a:p>
            <a:r>
              <a:rPr lang="en-US" altLang="en-US" sz="2800" dirty="0"/>
              <a:t>Education Information</a:t>
            </a:r>
          </a:p>
          <a:p>
            <a:r>
              <a:rPr lang="en-US" altLang="en-US" sz="2800" dirty="0"/>
              <a:t>Financial Information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3436757-27CB-455D-BBD7-ED05503B133A}"/>
              </a:ext>
            </a:extLst>
          </p:cNvPr>
          <p:cNvSpPr>
            <a:spLocks noGrp="1" noChangeArrowheads="1"/>
          </p:cNvSpPr>
          <p:nvPr>
            <p:ph type="title"/>
          </p:nvPr>
        </p:nvSpPr>
        <p:spPr/>
        <p:txBody>
          <a:bodyPr/>
          <a:lstStyle/>
          <a:p>
            <a:r>
              <a:rPr lang="en-US" altLang="en-US" b="1" dirty="0">
                <a:solidFill>
                  <a:srgbClr val="0070C0"/>
                </a:solidFill>
              </a:rPr>
              <a:t>Phishing</a:t>
            </a:r>
          </a:p>
        </p:txBody>
      </p:sp>
      <p:sp>
        <p:nvSpPr>
          <p:cNvPr id="25603" name="Slide Number Placeholder 4">
            <a:extLst>
              <a:ext uri="{FF2B5EF4-FFF2-40B4-BE49-F238E27FC236}">
                <a16:creationId xmlns:a16="http://schemas.microsoft.com/office/drawing/2014/main" id="{1B8AC7DD-3946-4AB3-8A2B-80C20F6B37A6}"/>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5D18457-C651-4AD1-AC5C-4EE36EF31CA8}" type="slidenum">
              <a:rPr lang="en-US" altLang="en-US">
                <a:solidFill>
                  <a:schemeClr val="accent1"/>
                </a:solidFill>
                <a:latin typeface="Garamond" panose="02020404030301010803" pitchFamily="18" charset="0"/>
              </a:rPr>
              <a:pPr/>
              <a:t>41</a:t>
            </a:fld>
            <a:endParaRPr lang="en-US" altLang="en-US">
              <a:solidFill>
                <a:schemeClr val="accent1"/>
              </a:solidFill>
              <a:latin typeface="Garamond" panose="02020404030301010803" pitchFamily="18" charset="0"/>
            </a:endParaRPr>
          </a:p>
        </p:txBody>
      </p:sp>
      <p:sp>
        <p:nvSpPr>
          <p:cNvPr id="8" name="Content Placeholder 7">
            <a:extLst>
              <a:ext uri="{FF2B5EF4-FFF2-40B4-BE49-F238E27FC236}">
                <a16:creationId xmlns:a16="http://schemas.microsoft.com/office/drawing/2014/main" id="{FCD2203F-6B76-49B1-A197-85DBCC042107}"/>
              </a:ext>
            </a:extLst>
          </p:cNvPr>
          <p:cNvSpPr>
            <a:spLocks noGrp="1"/>
          </p:cNvSpPr>
          <p:nvPr>
            <p:ph idx="1"/>
          </p:nvPr>
        </p:nvSpPr>
        <p:spPr/>
        <p:txBody>
          <a:bodyPr>
            <a:normAutofit/>
          </a:bodyPr>
          <a:lstStyle/>
          <a:p>
            <a:pPr marL="0" indent="0">
              <a:buNone/>
              <a:defRPr/>
            </a:pPr>
            <a:r>
              <a:rPr lang="en-US" sz="2800" dirty="0"/>
              <a:t>Phishing is the fraudulent attempt to obtain sensitive information such as usernames, passwords, bank account info….</a:t>
            </a:r>
          </a:p>
          <a:p>
            <a:pPr>
              <a:defRPr/>
            </a:pPr>
            <a:r>
              <a:rPr lang="en-US" sz="2800" b="1" dirty="0">
                <a:solidFill>
                  <a:srgbClr val="0070C0"/>
                </a:solidFill>
              </a:rPr>
              <a:t>Spear Phishing </a:t>
            </a:r>
            <a:r>
              <a:rPr lang="en-US" sz="2800" dirty="0"/>
              <a:t>– directed at specific individuals or companies</a:t>
            </a:r>
          </a:p>
          <a:p>
            <a:pPr>
              <a:defRPr/>
            </a:pPr>
            <a:r>
              <a:rPr lang="en-US" sz="2800" b="1" dirty="0">
                <a:solidFill>
                  <a:srgbClr val="0070C0"/>
                </a:solidFill>
              </a:rPr>
              <a:t>Whaling</a:t>
            </a:r>
            <a:r>
              <a:rPr lang="en-US" sz="2800" dirty="0"/>
              <a:t> – Targets a specific individual usually a senior executive (Jeff Bezos)</a:t>
            </a:r>
          </a:p>
          <a:p>
            <a:pPr>
              <a:defRPr/>
            </a:pPr>
            <a:r>
              <a:rPr lang="en-US" sz="2800" b="1" dirty="0">
                <a:solidFill>
                  <a:srgbClr val="0070C0"/>
                </a:solidFill>
              </a:rPr>
              <a:t>Vishing</a:t>
            </a:r>
            <a:r>
              <a:rPr lang="en-US" sz="2800" dirty="0"/>
              <a:t> – Voice call</a:t>
            </a:r>
          </a:p>
          <a:p>
            <a:pPr>
              <a:defRPr/>
            </a:pPr>
            <a:r>
              <a:rPr lang="en-US" sz="2800" b="1" dirty="0" err="1">
                <a:solidFill>
                  <a:srgbClr val="0070C0"/>
                </a:solidFill>
              </a:rPr>
              <a:t>Smishing</a:t>
            </a:r>
            <a:r>
              <a:rPr lang="en-US" sz="2800" dirty="0"/>
              <a:t> – SMS/Text Message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a:extLst>
              <a:ext uri="{FF2B5EF4-FFF2-40B4-BE49-F238E27FC236}">
                <a16:creationId xmlns:a16="http://schemas.microsoft.com/office/drawing/2014/main" id="{75BEE882-EB01-430B-A2D2-18F42489EDC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4EDC41B-3287-42AD-AFC2-AA2DE2F152D9}" type="slidenum">
              <a:rPr lang="en-US" altLang="en-US">
                <a:solidFill>
                  <a:schemeClr val="accent1"/>
                </a:solidFill>
                <a:latin typeface="Garamond" panose="02020404030301010803" pitchFamily="18" charset="0"/>
              </a:rPr>
              <a:pPr/>
              <a:t>42</a:t>
            </a:fld>
            <a:endParaRPr lang="en-US" altLang="en-US">
              <a:solidFill>
                <a:schemeClr val="accent1"/>
              </a:solidFill>
              <a:latin typeface="Garamond" panose="02020404030301010803" pitchFamily="18" charset="0"/>
            </a:endParaRPr>
          </a:p>
        </p:txBody>
      </p:sp>
      <p:sp>
        <p:nvSpPr>
          <p:cNvPr id="28675" name="Rectangle 2">
            <a:extLst>
              <a:ext uri="{FF2B5EF4-FFF2-40B4-BE49-F238E27FC236}">
                <a16:creationId xmlns:a16="http://schemas.microsoft.com/office/drawing/2014/main" id="{223C0C1F-36FF-4191-9AFD-AD9287184781}"/>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HIPAA</a:t>
            </a:r>
          </a:p>
        </p:txBody>
      </p:sp>
      <p:sp>
        <p:nvSpPr>
          <p:cNvPr id="24580" name="Rectangle 3">
            <a:extLst>
              <a:ext uri="{FF2B5EF4-FFF2-40B4-BE49-F238E27FC236}">
                <a16:creationId xmlns:a16="http://schemas.microsoft.com/office/drawing/2014/main" id="{CC1E3DFF-977A-4F98-993A-9ABE3650AB4E}"/>
              </a:ext>
            </a:extLst>
          </p:cNvPr>
          <p:cNvSpPr>
            <a:spLocks noGrp="1" noChangeArrowheads="1"/>
          </p:cNvSpPr>
          <p:nvPr>
            <p:ph type="body" idx="1"/>
          </p:nvPr>
        </p:nvSpPr>
        <p:spPr/>
        <p:txBody>
          <a:bodyPr>
            <a:normAutofit lnSpcReduction="10000"/>
          </a:bodyPr>
          <a:lstStyle/>
          <a:p>
            <a:pPr eaLnBrk="1" hangingPunct="1">
              <a:defRPr/>
            </a:pPr>
            <a:r>
              <a:rPr lang="en-US" altLang="en-US" sz="2800" b="1" dirty="0">
                <a:solidFill>
                  <a:srgbClr val="0070C0"/>
                </a:solidFill>
              </a:rPr>
              <a:t>Health Insurance Portability and Accountability Act </a:t>
            </a:r>
            <a:r>
              <a:rPr lang="en-US" altLang="en-US" sz="2800" dirty="0"/>
              <a:t>(HIPAA) of 1996</a:t>
            </a:r>
          </a:p>
          <a:p>
            <a:pPr eaLnBrk="1" hangingPunct="1">
              <a:defRPr/>
            </a:pPr>
            <a:r>
              <a:rPr lang="en-US" altLang="en-US" sz="2800" dirty="0"/>
              <a:t>Designed to protect the privacy and security of certain health information.</a:t>
            </a:r>
          </a:p>
          <a:p>
            <a:pPr eaLnBrk="1" hangingPunct="1">
              <a:defRPr/>
            </a:pPr>
            <a:endParaRPr lang="en-US" altLang="en-US" sz="2800" dirty="0"/>
          </a:p>
          <a:p>
            <a:pPr eaLnBrk="1" hangingPunct="1">
              <a:defRPr/>
            </a:pPr>
            <a:endParaRPr lang="en-US" altLang="en-US" sz="2800" dirty="0"/>
          </a:p>
          <a:p>
            <a:pPr eaLnBrk="1" hangingPunct="1">
              <a:defRPr/>
            </a:pPr>
            <a:endParaRPr lang="en-US" altLang="en-US" sz="2800" dirty="0"/>
          </a:p>
          <a:p>
            <a:pPr eaLnBrk="1" hangingPunct="1">
              <a:defRPr/>
            </a:pPr>
            <a:endParaRPr lang="en-US" altLang="en-US" sz="2800" dirty="0"/>
          </a:p>
          <a:p>
            <a:pPr marL="0" indent="0">
              <a:buNone/>
              <a:defRPr/>
            </a:pPr>
            <a:r>
              <a:rPr lang="en-US" altLang="en-US" dirty="0">
                <a:hlinkClick r:id="rId3"/>
              </a:rPr>
              <a:t>https://www.hhs.gov/hipaa/for-professionals/security/laws-regulations/index.html</a:t>
            </a:r>
            <a:r>
              <a:rPr lang="en-US" altLang="en-US" dirty="0"/>
              <a:t> </a:t>
            </a:r>
            <a:endParaRPr lang="en-US" alt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8993-D75B-427F-B793-6A73E9577A35}"/>
              </a:ext>
            </a:extLst>
          </p:cNvPr>
          <p:cNvSpPr>
            <a:spLocks noGrp="1"/>
          </p:cNvSpPr>
          <p:nvPr>
            <p:ph type="title"/>
          </p:nvPr>
        </p:nvSpPr>
        <p:spPr/>
        <p:txBody>
          <a:bodyPr/>
          <a:lstStyle/>
          <a:p>
            <a:r>
              <a:rPr lang="en-US" b="1" dirty="0">
                <a:solidFill>
                  <a:srgbClr val="0070C0"/>
                </a:solidFill>
              </a:rPr>
              <a:t>Multi-factor Authentication (MFA)</a:t>
            </a:r>
          </a:p>
        </p:txBody>
      </p:sp>
      <p:pic>
        <p:nvPicPr>
          <p:cNvPr id="1026" name="Picture 2" descr="See the source image">
            <a:extLst>
              <a:ext uri="{FF2B5EF4-FFF2-40B4-BE49-F238E27FC236}">
                <a16:creationId xmlns:a16="http://schemas.microsoft.com/office/drawing/2014/main" id="{3FC738C2-E854-402C-96C6-DA8DEFA9A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55" y="2245340"/>
            <a:ext cx="6281057" cy="3281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3DD0D98-86CD-400F-ADEC-2486A8372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a:stretch/>
        </p:blipFill>
        <p:spPr bwMode="auto">
          <a:xfrm>
            <a:off x="8622121" y="2092187"/>
            <a:ext cx="2533559" cy="3791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831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6FF67-BE3B-5258-2422-CE475C1BD707}"/>
            </a:ext>
          </a:extLst>
        </p:cNvPr>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5B5624D3-0AF9-3AAB-706D-1960D54AE11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B0EF30-0A3E-40A4-B2F5-9D45C502F45C}" type="slidenum">
              <a:rPr lang="en-US" altLang="en-US">
                <a:solidFill>
                  <a:schemeClr val="accent1"/>
                </a:solidFill>
                <a:latin typeface="Garamond" panose="02020404030301010803" pitchFamily="18" charset="0"/>
              </a:rPr>
              <a:pPr/>
              <a:t>44</a:t>
            </a:fld>
            <a:endParaRPr lang="en-US" altLang="en-US">
              <a:solidFill>
                <a:schemeClr val="accent1"/>
              </a:solidFill>
              <a:latin typeface="Garamond" panose="02020404030301010803" pitchFamily="18" charset="0"/>
            </a:endParaRPr>
          </a:p>
        </p:txBody>
      </p:sp>
      <p:sp>
        <p:nvSpPr>
          <p:cNvPr id="16387" name="Rectangle 4">
            <a:extLst>
              <a:ext uri="{FF2B5EF4-FFF2-40B4-BE49-F238E27FC236}">
                <a16:creationId xmlns:a16="http://schemas.microsoft.com/office/drawing/2014/main" id="{85999D13-A176-C97C-8548-F35AB033A284}"/>
              </a:ext>
            </a:extLst>
          </p:cNvPr>
          <p:cNvSpPr>
            <a:spLocks noGrp="1" noChangeArrowheads="1"/>
          </p:cNvSpPr>
          <p:nvPr>
            <p:ph type="title"/>
          </p:nvPr>
        </p:nvSpPr>
        <p:spPr/>
        <p:txBody>
          <a:bodyPr/>
          <a:lstStyle/>
          <a:p>
            <a:pPr eaLnBrk="1" hangingPunct="1"/>
            <a:r>
              <a:rPr lang="en-US" altLang="en-US" b="1" dirty="0">
                <a:solidFill>
                  <a:srgbClr val="0070C0"/>
                </a:solidFill>
              </a:rPr>
              <a:t>Dictionary Attack</a:t>
            </a:r>
          </a:p>
        </p:txBody>
      </p:sp>
      <p:sp>
        <p:nvSpPr>
          <p:cNvPr id="2" name="TextBox 1">
            <a:extLst>
              <a:ext uri="{FF2B5EF4-FFF2-40B4-BE49-F238E27FC236}">
                <a16:creationId xmlns:a16="http://schemas.microsoft.com/office/drawing/2014/main" id="{FFF614FE-EB30-5AE4-4940-35E34A3BAFE6}"/>
              </a:ext>
            </a:extLst>
          </p:cNvPr>
          <p:cNvSpPr txBox="1"/>
          <p:nvPr/>
        </p:nvSpPr>
        <p:spPr>
          <a:xfrm>
            <a:off x="1270932" y="2055303"/>
            <a:ext cx="9884748" cy="2554545"/>
          </a:xfrm>
          <a:prstGeom prst="rect">
            <a:avLst/>
          </a:prstGeom>
          <a:noFill/>
        </p:spPr>
        <p:txBody>
          <a:bodyPr wrap="square" rtlCol="0">
            <a:spAutoFit/>
          </a:bodyPr>
          <a:lstStyle/>
          <a:p>
            <a:r>
              <a:rPr lang="en-US" sz="3200" dirty="0">
                <a:solidFill>
                  <a:srgbClr val="0070C0"/>
                </a:solidFill>
              </a:rPr>
              <a:t>Dictionary Attack</a:t>
            </a:r>
            <a:r>
              <a:rPr lang="en-US" sz="3200" dirty="0"/>
              <a:t> is a type of brute-force cyberattack where an attacker uses pre-compiled lists of common passwords, keyboard patterns, common words, and previously leaked credentials to try to break into a user account.</a:t>
            </a:r>
            <a:endParaRPr lang="en-US" sz="3200" dirty="0">
              <a:solidFill>
                <a:srgbClr val="0070C0"/>
              </a:solidFill>
            </a:endParaRPr>
          </a:p>
        </p:txBody>
      </p:sp>
    </p:spTree>
    <p:extLst>
      <p:ext uri="{BB962C8B-B14F-4D97-AF65-F5344CB8AC3E}">
        <p14:creationId xmlns:p14="http://schemas.microsoft.com/office/powerpoint/2010/main" val="1107971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C1C2-5C60-885E-9D42-19181E02F401}"/>
            </a:ext>
          </a:extLst>
        </p:cNvPr>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116B69F4-F44E-4839-1CC1-668CA7944BB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4B0EF30-0A3E-40A4-B2F5-9D45C502F45C}" type="slidenum">
              <a:rPr lang="en-US" altLang="en-US">
                <a:solidFill>
                  <a:schemeClr val="accent1"/>
                </a:solidFill>
                <a:latin typeface="Garamond" panose="02020404030301010803" pitchFamily="18" charset="0"/>
              </a:rPr>
              <a:pPr/>
              <a:t>45</a:t>
            </a:fld>
            <a:endParaRPr lang="en-US" altLang="en-US">
              <a:solidFill>
                <a:schemeClr val="accent1"/>
              </a:solidFill>
              <a:latin typeface="Garamond" panose="02020404030301010803" pitchFamily="18" charset="0"/>
            </a:endParaRPr>
          </a:p>
        </p:txBody>
      </p:sp>
      <p:sp>
        <p:nvSpPr>
          <p:cNvPr id="16387" name="Rectangle 4">
            <a:extLst>
              <a:ext uri="{FF2B5EF4-FFF2-40B4-BE49-F238E27FC236}">
                <a16:creationId xmlns:a16="http://schemas.microsoft.com/office/drawing/2014/main" id="{B34770EE-42D9-AC55-0ED9-A9B56937BBF2}"/>
              </a:ext>
            </a:extLst>
          </p:cNvPr>
          <p:cNvSpPr>
            <a:spLocks noGrp="1" noChangeArrowheads="1"/>
          </p:cNvSpPr>
          <p:nvPr>
            <p:ph type="title"/>
          </p:nvPr>
        </p:nvSpPr>
        <p:spPr/>
        <p:txBody>
          <a:bodyPr/>
          <a:lstStyle/>
          <a:p>
            <a:pPr eaLnBrk="1" hangingPunct="1"/>
            <a:r>
              <a:rPr lang="en-US" altLang="en-US" b="1" dirty="0">
                <a:solidFill>
                  <a:srgbClr val="0070C0"/>
                </a:solidFill>
              </a:rPr>
              <a:t>Attack Types</a:t>
            </a:r>
          </a:p>
        </p:txBody>
      </p:sp>
      <p:sp>
        <p:nvSpPr>
          <p:cNvPr id="2" name="TextBox 1">
            <a:extLst>
              <a:ext uri="{FF2B5EF4-FFF2-40B4-BE49-F238E27FC236}">
                <a16:creationId xmlns:a16="http://schemas.microsoft.com/office/drawing/2014/main" id="{3B1A35BE-49E8-DEE9-9F2A-F2E88A0F9E41}"/>
              </a:ext>
            </a:extLst>
          </p:cNvPr>
          <p:cNvSpPr txBox="1"/>
          <p:nvPr/>
        </p:nvSpPr>
        <p:spPr>
          <a:xfrm>
            <a:off x="1270932" y="2055303"/>
            <a:ext cx="9884748" cy="3539430"/>
          </a:xfrm>
          <a:prstGeom prst="rect">
            <a:avLst/>
          </a:prstGeom>
          <a:noFill/>
        </p:spPr>
        <p:txBody>
          <a:bodyPr wrap="square" rtlCol="0">
            <a:spAutoFit/>
          </a:bodyPr>
          <a:lstStyle/>
          <a:p>
            <a:r>
              <a:rPr lang="en-US" sz="3200" dirty="0">
                <a:solidFill>
                  <a:srgbClr val="0070C0"/>
                </a:solidFill>
              </a:rPr>
              <a:t>Rule-based </a:t>
            </a:r>
            <a:r>
              <a:rPr lang="en-US" sz="3200" dirty="0"/>
              <a:t>attack makes modifications to the words from a dictionary file, replacing common characters like “a” and “@” that follow password patterns</a:t>
            </a:r>
          </a:p>
          <a:p>
            <a:endParaRPr lang="en-US" sz="3200" dirty="0">
              <a:solidFill>
                <a:srgbClr val="0070C0"/>
              </a:solidFill>
            </a:endParaRPr>
          </a:p>
          <a:p>
            <a:r>
              <a:rPr lang="en-US" sz="3200" dirty="0">
                <a:solidFill>
                  <a:srgbClr val="0070C0"/>
                </a:solidFill>
              </a:rPr>
              <a:t>Mask </a:t>
            </a:r>
            <a:r>
              <a:rPr lang="en-US" sz="3200" dirty="0"/>
              <a:t>attack is an optimized brute-force that reduces the search by exploiting known information about the passwords format or length.</a:t>
            </a:r>
            <a:endParaRPr lang="en-US" sz="3200" dirty="0">
              <a:solidFill>
                <a:srgbClr val="0070C0"/>
              </a:solidFill>
            </a:endParaRPr>
          </a:p>
        </p:txBody>
      </p:sp>
    </p:spTree>
    <p:extLst>
      <p:ext uri="{BB962C8B-B14F-4D97-AF65-F5344CB8AC3E}">
        <p14:creationId xmlns:p14="http://schemas.microsoft.com/office/powerpoint/2010/main" val="1459571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8BA1-38FA-4945-A1BB-A13F9844D508}"/>
              </a:ext>
            </a:extLst>
          </p:cNvPr>
          <p:cNvSpPr>
            <a:spLocks noGrp="1"/>
          </p:cNvSpPr>
          <p:nvPr>
            <p:ph type="title"/>
          </p:nvPr>
        </p:nvSpPr>
        <p:spPr/>
        <p:txBody>
          <a:bodyPr>
            <a:normAutofit/>
          </a:bodyPr>
          <a:lstStyle/>
          <a:p>
            <a:pPr>
              <a:defRPr/>
            </a:pPr>
            <a:r>
              <a:rPr lang="en-US" b="1" dirty="0">
                <a:solidFill>
                  <a:srgbClr val="0070C0"/>
                </a:solidFill>
              </a:rPr>
              <a:t>The Open Systems Interconnect </a:t>
            </a:r>
            <a:br>
              <a:rPr lang="en-US" b="1" dirty="0">
                <a:solidFill>
                  <a:srgbClr val="0070C0"/>
                </a:solidFill>
              </a:rPr>
            </a:br>
            <a:r>
              <a:rPr lang="en-US" b="1" dirty="0">
                <a:solidFill>
                  <a:srgbClr val="0070C0"/>
                </a:solidFill>
              </a:rPr>
              <a:t>(OSI) Model</a:t>
            </a:r>
          </a:p>
        </p:txBody>
      </p:sp>
      <p:sp>
        <p:nvSpPr>
          <p:cNvPr id="32771" name="Slide Number Placeholder 4">
            <a:extLst>
              <a:ext uri="{FF2B5EF4-FFF2-40B4-BE49-F238E27FC236}">
                <a16:creationId xmlns:a16="http://schemas.microsoft.com/office/drawing/2014/main" id="{37BDB703-55CD-408A-8254-077B840E7892}"/>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E73963D-63C5-4744-911C-82703DFA1894}" type="slidenum">
              <a:rPr lang="en-US" altLang="en-US">
                <a:solidFill>
                  <a:schemeClr val="accent1"/>
                </a:solidFill>
                <a:latin typeface="Garamond" panose="02020404030301010803" pitchFamily="18" charset="0"/>
              </a:rPr>
              <a:pPr/>
              <a:t>46</a:t>
            </a:fld>
            <a:endParaRPr lang="en-US" altLang="en-US">
              <a:solidFill>
                <a:schemeClr val="accent1"/>
              </a:solidFill>
              <a:latin typeface="Garamond" panose="02020404030301010803" pitchFamily="18" charset="0"/>
            </a:endParaRPr>
          </a:p>
        </p:txBody>
      </p:sp>
      <p:pic>
        <p:nvPicPr>
          <p:cNvPr id="32772" name="Content Placeholder 6">
            <a:extLst>
              <a:ext uri="{FF2B5EF4-FFF2-40B4-BE49-F238E27FC236}">
                <a16:creationId xmlns:a16="http://schemas.microsoft.com/office/drawing/2014/main" id="{3F875EDD-C9BD-4FFB-B66A-D27ACE6B70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41465" y="1673671"/>
            <a:ext cx="7970030" cy="4464428"/>
          </a:xfrm>
        </p:spPr>
      </p:pic>
      <p:sp>
        <p:nvSpPr>
          <p:cNvPr id="32773" name="TextBox 2">
            <a:extLst>
              <a:ext uri="{FF2B5EF4-FFF2-40B4-BE49-F238E27FC236}">
                <a16:creationId xmlns:a16="http://schemas.microsoft.com/office/drawing/2014/main" id="{2D439FEA-EB2F-4A46-9BBA-837F152B1C8C}"/>
              </a:ext>
            </a:extLst>
          </p:cNvPr>
          <p:cNvSpPr txBox="1">
            <a:spLocks noChangeArrowheads="1"/>
          </p:cNvSpPr>
          <p:nvPr/>
        </p:nvSpPr>
        <p:spPr bwMode="auto">
          <a:xfrm>
            <a:off x="3202675" y="6488112"/>
            <a:ext cx="4941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dirty="0">
                <a:solidFill>
                  <a:schemeClr val="bg1"/>
                </a:solidFill>
              </a:rPr>
              <a:t>P</a:t>
            </a:r>
            <a:r>
              <a:rPr lang="en-US" altLang="en-US" dirty="0">
                <a:solidFill>
                  <a:schemeClr val="bg1"/>
                </a:solidFill>
              </a:rPr>
              <a:t>lease </a:t>
            </a:r>
            <a:r>
              <a:rPr lang="en-US" altLang="en-US" b="1" dirty="0">
                <a:solidFill>
                  <a:schemeClr val="bg1"/>
                </a:solidFill>
              </a:rPr>
              <a:t>D</a:t>
            </a:r>
            <a:r>
              <a:rPr lang="en-US" altLang="en-US" dirty="0">
                <a:solidFill>
                  <a:schemeClr val="bg1"/>
                </a:solidFill>
              </a:rPr>
              <a:t>o </a:t>
            </a:r>
            <a:r>
              <a:rPr lang="en-US" altLang="en-US" b="1" dirty="0">
                <a:solidFill>
                  <a:schemeClr val="bg1"/>
                </a:solidFill>
              </a:rPr>
              <a:t>N</a:t>
            </a:r>
            <a:r>
              <a:rPr lang="en-US" altLang="en-US" dirty="0">
                <a:solidFill>
                  <a:schemeClr val="bg1"/>
                </a:solidFill>
              </a:rPr>
              <a:t>ot </a:t>
            </a:r>
            <a:r>
              <a:rPr lang="en-US" altLang="en-US" b="1" dirty="0">
                <a:solidFill>
                  <a:schemeClr val="bg1"/>
                </a:solidFill>
              </a:rPr>
              <a:t>T</a:t>
            </a:r>
            <a:r>
              <a:rPr lang="en-US" altLang="en-US" dirty="0">
                <a:solidFill>
                  <a:schemeClr val="bg1"/>
                </a:solidFill>
              </a:rPr>
              <a:t>ell </a:t>
            </a:r>
            <a:r>
              <a:rPr lang="en-US" altLang="en-US" b="1" dirty="0">
                <a:solidFill>
                  <a:schemeClr val="bg1"/>
                </a:solidFill>
              </a:rPr>
              <a:t>S</a:t>
            </a:r>
            <a:r>
              <a:rPr lang="en-US" altLang="en-US" dirty="0">
                <a:solidFill>
                  <a:schemeClr val="bg1"/>
                </a:solidFill>
              </a:rPr>
              <a:t>ecret </a:t>
            </a:r>
            <a:r>
              <a:rPr lang="en-US" altLang="en-US" b="1" dirty="0">
                <a:solidFill>
                  <a:schemeClr val="bg1"/>
                </a:solidFill>
              </a:rPr>
              <a:t>P</a:t>
            </a:r>
            <a:r>
              <a:rPr lang="en-US" altLang="en-US" dirty="0">
                <a:solidFill>
                  <a:schemeClr val="bg1"/>
                </a:solidFill>
              </a:rPr>
              <a:t>asswords </a:t>
            </a:r>
            <a:r>
              <a:rPr lang="en-US" altLang="en-US" b="1" dirty="0">
                <a:solidFill>
                  <a:schemeClr val="bg1"/>
                </a:solidFill>
              </a:rPr>
              <a:t>A</a:t>
            </a:r>
            <a:r>
              <a:rPr lang="en-US" altLang="en-US" dirty="0">
                <a:solidFill>
                  <a:schemeClr val="bg1"/>
                </a:solidFill>
              </a:rPr>
              <a:t>nytime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6D01972-8956-4C9C-BC83-3370F0C62F1D}"/>
              </a:ext>
            </a:extLst>
          </p:cNvPr>
          <p:cNvSpPr>
            <a:spLocks noGrp="1" noChangeArrowheads="1"/>
          </p:cNvSpPr>
          <p:nvPr>
            <p:ph type="title"/>
          </p:nvPr>
        </p:nvSpPr>
        <p:spPr/>
        <p:txBody>
          <a:bodyPr/>
          <a:lstStyle/>
          <a:p>
            <a:r>
              <a:rPr lang="en-US" altLang="en-US" b="1" dirty="0">
                <a:solidFill>
                  <a:srgbClr val="0070C0"/>
                </a:solidFill>
              </a:rPr>
              <a:t>Router, Switch and Hub</a:t>
            </a:r>
          </a:p>
        </p:txBody>
      </p:sp>
      <p:sp>
        <p:nvSpPr>
          <p:cNvPr id="22531" name="Content Placeholder 2">
            <a:extLst>
              <a:ext uri="{FF2B5EF4-FFF2-40B4-BE49-F238E27FC236}">
                <a16:creationId xmlns:a16="http://schemas.microsoft.com/office/drawing/2014/main" id="{2BEB802E-4711-4AF0-9523-E3F75DE0D6E1}"/>
              </a:ext>
            </a:extLst>
          </p:cNvPr>
          <p:cNvSpPr>
            <a:spLocks noGrp="1" noChangeArrowheads="1"/>
          </p:cNvSpPr>
          <p:nvPr>
            <p:ph idx="1"/>
          </p:nvPr>
        </p:nvSpPr>
        <p:spPr/>
        <p:txBody>
          <a:bodyPr>
            <a:normAutofit/>
          </a:bodyPr>
          <a:lstStyle/>
          <a:p>
            <a:r>
              <a:rPr lang="en-US" altLang="en-US" sz="2800" b="1" dirty="0"/>
              <a:t>Router</a:t>
            </a:r>
            <a:r>
              <a:rPr lang="en-US" altLang="en-US" sz="2800" dirty="0"/>
              <a:t> – forwards data packets along networks.  It is connected to at least two networks, commonly two LANs or WANs.</a:t>
            </a:r>
          </a:p>
          <a:p>
            <a:r>
              <a:rPr lang="en-US" altLang="en-US" sz="2800" b="1" dirty="0"/>
              <a:t>Switch</a:t>
            </a:r>
            <a:r>
              <a:rPr lang="en-US" altLang="en-US" sz="2800" dirty="0"/>
              <a:t> – device that filters and forwards packets between LAN segments. (Data Link Layer)</a:t>
            </a:r>
          </a:p>
          <a:p>
            <a:r>
              <a:rPr lang="en-US" altLang="en-US" sz="2800" b="1" dirty="0"/>
              <a:t>Hub</a:t>
            </a:r>
            <a:r>
              <a:rPr lang="en-US" altLang="en-US" sz="2800" dirty="0"/>
              <a:t> – connect point for devices in a network connecting segments of a LAN. (Physical Layer)</a:t>
            </a:r>
          </a:p>
        </p:txBody>
      </p:sp>
      <p:sp>
        <p:nvSpPr>
          <p:cNvPr id="22532" name="Slide Number Placeholder 4">
            <a:extLst>
              <a:ext uri="{FF2B5EF4-FFF2-40B4-BE49-F238E27FC236}">
                <a16:creationId xmlns:a16="http://schemas.microsoft.com/office/drawing/2014/main" id="{D4126BD8-C4E7-4A9E-8DA6-B58C57B46F36}"/>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D3E6228-39BE-4492-8113-199615DC615E}" type="slidenum">
              <a:rPr lang="en-US" altLang="en-US">
                <a:solidFill>
                  <a:schemeClr val="accent1"/>
                </a:solidFill>
                <a:latin typeface="Garamond" panose="02020404030301010803" pitchFamily="18" charset="0"/>
              </a:rPr>
              <a:pPr/>
              <a:t>47</a:t>
            </a:fld>
            <a:endParaRPr lang="en-US" altLang="en-US">
              <a:solidFill>
                <a:schemeClr val="accent1"/>
              </a:solidFill>
              <a:latin typeface="Garamond" panose="02020404030301010803"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E96836F5-94CD-40A4-8CA5-6D89C36F9F8E}"/>
              </a:ext>
            </a:extLst>
          </p:cNvPr>
          <p:cNvSpPr>
            <a:spLocks noGrp="1" noChangeArrowheads="1"/>
          </p:cNvSpPr>
          <p:nvPr>
            <p:ph type="title"/>
          </p:nvPr>
        </p:nvSpPr>
        <p:spPr/>
        <p:txBody>
          <a:bodyPr/>
          <a:lstStyle/>
          <a:p>
            <a:r>
              <a:rPr lang="en-US" altLang="en-US" b="1" dirty="0">
                <a:solidFill>
                  <a:srgbClr val="0070C0"/>
                </a:solidFill>
              </a:rPr>
              <a:t>Router, Switch, and Hub</a:t>
            </a:r>
          </a:p>
        </p:txBody>
      </p:sp>
      <p:pic>
        <p:nvPicPr>
          <p:cNvPr id="23555" name="Content Placeholder 6" descr="A picture containing drawing&#10;&#10;Description automatically generated">
            <a:extLst>
              <a:ext uri="{FF2B5EF4-FFF2-40B4-BE49-F238E27FC236}">
                <a16:creationId xmlns:a16="http://schemas.microsoft.com/office/drawing/2014/main" id="{F8F22C58-49CE-4DC6-970F-BEA73DD971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57921" y="1819625"/>
            <a:ext cx="7876158" cy="4430145"/>
          </a:xfrm>
        </p:spPr>
      </p:pic>
      <p:sp>
        <p:nvSpPr>
          <p:cNvPr id="23556" name="Slide Number Placeholder 4">
            <a:extLst>
              <a:ext uri="{FF2B5EF4-FFF2-40B4-BE49-F238E27FC236}">
                <a16:creationId xmlns:a16="http://schemas.microsoft.com/office/drawing/2014/main" id="{6B385B46-EBDC-4DFA-A87A-944285D64B0F}"/>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1D692C-52F4-40BD-9DC8-3B72A3F7BBB5}" type="slidenum">
              <a:rPr lang="en-US" altLang="en-US">
                <a:solidFill>
                  <a:schemeClr val="accent1"/>
                </a:solidFill>
                <a:latin typeface="Garamond" panose="02020404030301010803" pitchFamily="18" charset="0"/>
              </a:rPr>
              <a:pPr/>
              <a:t>48</a:t>
            </a:fld>
            <a:endParaRPr lang="en-US" altLang="en-US">
              <a:solidFill>
                <a:schemeClr val="accent1"/>
              </a:solidFill>
              <a:latin typeface="Garamond" panose="02020404030301010803"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F84AF09-9AD7-49C1-9472-6279121AB51E}"/>
              </a:ext>
            </a:extLst>
          </p:cNvPr>
          <p:cNvSpPr>
            <a:spLocks noGrp="1" noChangeArrowheads="1"/>
          </p:cNvSpPr>
          <p:nvPr>
            <p:ph type="title"/>
          </p:nvPr>
        </p:nvSpPr>
        <p:spPr/>
        <p:txBody>
          <a:bodyPr/>
          <a:lstStyle/>
          <a:p>
            <a:r>
              <a:rPr lang="en-US" altLang="en-US" b="1" dirty="0">
                <a:solidFill>
                  <a:srgbClr val="0070C0"/>
                </a:solidFill>
              </a:rPr>
              <a:t>IP Addresses</a:t>
            </a:r>
          </a:p>
        </p:txBody>
      </p:sp>
      <p:sp>
        <p:nvSpPr>
          <p:cNvPr id="26627" name="Content Placeholder 2">
            <a:extLst>
              <a:ext uri="{FF2B5EF4-FFF2-40B4-BE49-F238E27FC236}">
                <a16:creationId xmlns:a16="http://schemas.microsoft.com/office/drawing/2014/main" id="{626759E3-FD4F-447F-8BE1-DE63CC3167BC}"/>
              </a:ext>
            </a:extLst>
          </p:cNvPr>
          <p:cNvSpPr>
            <a:spLocks noGrp="1" noChangeArrowheads="1"/>
          </p:cNvSpPr>
          <p:nvPr>
            <p:ph idx="1"/>
          </p:nvPr>
        </p:nvSpPr>
        <p:spPr/>
        <p:txBody>
          <a:bodyPr>
            <a:normAutofit fontScale="92500" lnSpcReduction="10000"/>
          </a:bodyPr>
          <a:lstStyle/>
          <a:p>
            <a:r>
              <a:rPr lang="en-US" altLang="en-US" sz="2800" dirty="0"/>
              <a:t>IPv4 is a series of four three-digit numbers separated by periods: 107.22.98.129</a:t>
            </a:r>
          </a:p>
          <a:p>
            <a:endParaRPr lang="en-US" altLang="en-US" sz="2800" dirty="0"/>
          </a:p>
          <a:p>
            <a:r>
              <a:rPr lang="en-US" altLang="en-US" sz="2800" dirty="0"/>
              <a:t>Each set of digits range between 0 and 255</a:t>
            </a:r>
          </a:p>
          <a:p>
            <a:r>
              <a:rPr lang="en-US" altLang="en-US" sz="2800" dirty="0"/>
              <a:t>0.0.0.0 to 255.255.255.255</a:t>
            </a:r>
          </a:p>
          <a:p>
            <a:endParaRPr lang="en-US" altLang="en-US" sz="2800" dirty="0"/>
          </a:p>
          <a:p>
            <a:r>
              <a:rPr lang="en-US" altLang="en-US" sz="2800" dirty="0"/>
              <a:t>Certain ranges are private, for use within networks</a:t>
            </a:r>
          </a:p>
          <a:p>
            <a:r>
              <a:rPr lang="en-US" altLang="en-US" sz="2800" dirty="0"/>
              <a:t>IPv6 uses a 128-bit address and hex numbering. Example: 3FFE:B000:800:2:C</a:t>
            </a:r>
          </a:p>
        </p:txBody>
      </p:sp>
      <p:sp>
        <p:nvSpPr>
          <p:cNvPr id="26628" name="Slide Number Placeholder 4">
            <a:extLst>
              <a:ext uri="{FF2B5EF4-FFF2-40B4-BE49-F238E27FC236}">
                <a16:creationId xmlns:a16="http://schemas.microsoft.com/office/drawing/2014/main" id="{5ED2C3CB-6F1E-4FEE-9009-0E1397C260E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96BF20-0139-473A-B2A5-970DB38C9D1D}" type="slidenum">
              <a:rPr lang="en-US" altLang="en-US">
                <a:solidFill>
                  <a:schemeClr val="accent1"/>
                </a:solidFill>
                <a:latin typeface="Garamond" panose="02020404030301010803" pitchFamily="18" charset="0"/>
              </a:rPr>
              <a:pPr/>
              <a:t>49</a:t>
            </a:fld>
            <a:endParaRPr lang="en-US" altLang="en-US">
              <a:solidFill>
                <a:schemeClr val="accent1"/>
              </a:solidFill>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EEFCD-340D-B36C-A231-C33126EE68C9}"/>
            </a:ext>
          </a:extLst>
        </p:cNvPr>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028AF363-0656-56D2-56DF-60EDBADFCEC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504A4F-899F-48D6-90DF-56CD1E4D49AE}" type="slidenum">
              <a:rPr lang="en-US" altLang="en-US">
                <a:solidFill>
                  <a:schemeClr val="accent1"/>
                </a:solidFill>
                <a:latin typeface="Garamond" panose="02020404030301010803" pitchFamily="18" charset="0"/>
              </a:rPr>
              <a:pPr/>
              <a:t>5</a:t>
            </a:fld>
            <a:endParaRPr lang="en-US" altLang="en-US">
              <a:solidFill>
                <a:schemeClr val="accent1"/>
              </a:solidFill>
              <a:latin typeface="Garamond" panose="02020404030301010803" pitchFamily="18" charset="0"/>
            </a:endParaRPr>
          </a:p>
        </p:txBody>
      </p:sp>
      <p:sp>
        <p:nvSpPr>
          <p:cNvPr id="8195" name="Rectangle 2">
            <a:extLst>
              <a:ext uri="{FF2B5EF4-FFF2-40B4-BE49-F238E27FC236}">
                <a16:creationId xmlns:a16="http://schemas.microsoft.com/office/drawing/2014/main" id="{0CBC93C9-03FE-8E69-4803-E0EC6D893B4E}"/>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OSINT Targets</a:t>
            </a:r>
          </a:p>
        </p:txBody>
      </p:sp>
      <p:sp>
        <p:nvSpPr>
          <p:cNvPr id="8196" name="Rectangle 3">
            <a:extLst>
              <a:ext uri="{FF2B5EF4-FFF2-40B4-BE49-F238E27FC236}">
                <a16:creationId xmlns:a16="http://schemas.microsoft.com/office/drawing/2014/main" id="{B687AD5C-4A9A-7321-225B-58FD4DBC7996}"/>
              </a:ext>
            </a:extLst>
          </p:cNvPr>
          <p:cNvSpPr>
            <a:spLocks noGrp="1" noChangeArrowheads="1"/>
          </p:cNvSpPr>
          <p:nvPr>
            <p:ph type="body" idx="1"/>
          </p:nvPr>
        </p:nvSpPr>
        <p:spPr/>
        <p:txBody>
          <a:bodyPr>
            <a:normAutofit/>
          </a:bodyPr>
          <a:lstStyle/>
          <a:p>
            <a:pPr>
              <a:buFont typeface="Wingdings" pitchFamily="2" charset="2"/>
              <a:buChar char="§"/>
            </a:pPr>
            <a:r>
              <a:rPr lang="en-US" altLang="en-US" sz="2800" b="1" dirty="0">
                <a:solidFill>
                  <a:srgbClr val="0070C0"/>
                </a:solidFill>
              </a:rPr>
              <a:t> </a:t>
            </a:r>
            <a:r>
              <a:rPr lang="en-US" altLang="en-US" sz="2800" b="1" dirty="0">
                <a:solidFill>
                  <a:schemeClr val="tx1"/>
                </a:solidFill>
              </a:rPr>
              <a:t>Individuals</a:t>
            </a:r>
          </a:p>
          <a:p>
            <a:pPr>
              <a:buFont typeface="Wingdings" pitchFamily="2" charset="2"/>
              <a:buChar char="§"/>
            </a:pPr>
            <a:r>
              <a:rPr lang="en-US" altLang="en-US" sz="2800" b="1" dirty="0">
                <a:solidFill>
                  <a:schemeClr val="tx1"/>
                </a:solidFill>
              </a:rPr>
              <a:t> Organizations and Businesses</a:t>
            </a:r>
          </a:p>
          <a:p>
            <a:pPr>
              <a:buFont typeface="Wingdings" pitchFamily="2" charset="2"/>
              <a:buChar char="§"/>
            </a:pPr>
            <a:r>
              <a:rPr lang="en-US" altLang="en-US" sz="2800" b="1" dirty="0">
                <a:solidFill>
                  <a:schemeClr val="tx1"/>
                </a:solidFill>
              </a:rPr>
              <a:t> Critical Infrastructure</a:t>
            </a:r>
            <a:endParaRPr lang="en-US" altLang="en-US" sz="2800" dirty="0">
              <a:solidFill>
                <a:schemeClr val="tx1"/>
              </a:solidFill>
            </a:endParaRPr>
          </a:p>
          <a:p>
            <a:pPr>
              <a:buFont typeface="Wingdings" pitchFamily="2" charset="2"/>
              <a:buChar char="§"/>
            </a:pPr>
            <a:r>
              <a:rPr lang="en-US" altLang="en-US" sz="2800" b="1" dirty="0">
                <a:solidFill>
                  <a:schemeClr val="tx1"/>
                </a:solidFill>
              </a:rPr>
              <a:t> Cybersecurity and Threat Intelligence</a:t>
            </a:r>
          </a:p>
          <a:p>
            <a:pPr>
              <a:buFont typeface="Wingdings" pitchFamily="2" charset="2"/>
              <a:buChar char="§"/>
            </a:pPr>
            <a:r>
              <a:rPr lang="en-US" altLang="en-US" sz="2800" b="1" dirty="0">
                <a:solidFill>
                  <a:schemeClr val="tx1"/>
                </a:solidFill>
              </a:rPr>
              <a:t> Governments and Nations</a:t>
            </a:r>
          </a:p>
          <a:p>
            <a:pPr>
              <a:buFont typeface="Wingdings" pitchFamily="2" charset="2"/>
              <a:buChar char="§"/>
            </a:pPr>
            <a:r>
              <a:rPr lang="en-US" altLang="en-US" sz="2800" b="1" dirty="0">
                <a:solidFill>
                  <a:schemeClr val="tx1"/>
                </a:solidFill>
              </a:rPr>
              <a:t> Public Health</a:t>
            </a:r>
            <a:endParaRPr lang="en-US" altLang="en-US" sz="2800" dirty="0">
              <a:solidFill>
                <a:schemeClr val="tx1"/>
              </a:solidFill>
            </a:endParaRPr>
          </a:p>
          <a:p>
            <a:pPr>
              <a:buFont typeface="Wingdings" pitchFamily="2" charset="2"/>
              <a:buChar char="§"/>
            </a:pPr>
            <a:endParaRPr lang="en-US" altLang="en-US" sz="2800" dirty="0"/>
          </a:p>
          <a:p>
            <a:pPr>
              <a:buFont typeface="Wingdings" pitchFamily="2" charset="2"/>
              <a:buChar char="§"/>
            </a:pPr>
            <a:endParaRPr lang="en-US" altLang="en-US" sz="2800" dirty="0"/>
          </a:p>
        </p:txBody>
      </p:sp>
    </p:spTree>
    <p:extLst>
      <p:ext uri="{BB962C8B-B14F-4D97-AF65-F5344CB8AC3E}">
        <p14:creationId xmlns:p14="http://schemas.microsoft.com/office/powerpoint/2010/main" val="2552946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B217162-B09A-4A8A-8FA7-48E3678AE419}"/>
              </a:ext>
            </a:extLst>
          </p:cNvPr>
          <p:cNvSpPr>
            <a:spLocks noGrp="1" noChangeArrowheads="1"/>
          </p:cNvSpPr>
          <p:nvPr>
            <p:ph type="title"/>
          </p:nvPr>
        </p:nvSpPr>
        <p:spPr/>
        <p:txBody>
          <a:bodyPr/>
          <a:lstStyle/>
          <a:p>
            <a:r>
              <a:rPr lang="en-US" altLang="en-US" b="1" dirty="0">
                <a:solidFill>
                  <a:srgbClr val="0070C0"/>
                </a:solidFill>
              </a:rPr>
              <a:t>IP Ranges (First Byte)</a:t>
            </a:r>
          </a:p>
        </p:txBody>
      </p:sp>
      <p:sp>
        <p:nvSpPr>
          <p:cNvPr id="27651" name="Content Placeholder 2">
            <a:extLst>
              <a:ext uri="{FF2B5EF4-FFF2-40B4-BE49-F238E27FC236}">
                <a16:creationId xmlns:a16="http://schemas.microsoft.com/office/drawing/2014/main" id="{922CA1E6-8FB4-469C-AE14-634C21B012C3}"/>
              </a:ext>
            </a:extLst>
          </p:cNvPr>
          <p:cNvSpPr>
            <a:spLocks noGrp="1" noChangeArrowheads="1"/>
          </p:cNvSpPr>
          <p:nvPr>
            <p:ph idx="1"/>
          </p:nvPr>
        </p:nvSpPr>
        <p:spPr/>
        <p:txBody>
          <a:bodyPr>
            <a:normAutofit/>
          </a:bodyPr>
          <a:lstStyle/>
          <a:p>
            <a:pPr lvl="1"/>
            <a:r>
              <a:rPr lang="en-US" altLang="en-US" sz="2800" b="1" dirty="0"/>
              <a:t> Class A (0 - 126) </a:t>
            </a:r>
            <a:r>
              <a:rPr lang="en-US" altLang="en-US" sz="2800" dirty="0"/>
              <a:t>- Extremely large networks (All Class A IPs have been assigned)</a:t>
            </a:r>
          </a:p>
          <a:p>
            <a:pPr lvl="1"/>
            <a:r>
              <a:rPr lang="en-US" altLang="en-US" sz="2800" b="1" dirty="0"/>
              <a:t> Class B (128 - 191) </a:t>
            </a:r>
            <a:r>
              <a:rPr lang="en-US" altLang="en-US" sz="2800" dirty="0"/>
              <a:t>- Large corporate and government networks (All Class B Ips have been assigned)</a:t>
            </a:r>
          </a:p>
          <a:p>
            <a:pPr lvl="1"/>
            <a:r>
              <a:rPr lang="en-US" altLang="en-US" sz="2800" dirty="0"/>
              <a:t> </a:t>
            </a:r>
            <a:r>
              <a:rPr lang="en-US" altLang="en-US" sz="2800" b="1" dirty="0"/>
              <a:t>Class C (192 - 223) </a:t>
            </a:r>
            <a:r>
              <a:rPr lang="en-US" altLang="en-US" sz="2800" dirty="0"/>
              <a:t>– Most common IP ranges (Used by ISP)</a:t>
            </a:r>
          </a:p>
          <a:p>
            <a:pPr lvl="1"/>
            <a:r>
              <a:rPr lang="en-US" altLang="en-US" sz="2800" dirty="0"/>
              <a:t> </a:t>
            </a:r>
            <a:r>
              <a:rPr lang="en-US" altLang="en-US" sz="2800" b="1" dirty="0"/>
              <a:t>Class D (224 – 247) </a:t>
            </a:r>
            <a:r>
              <a:rPr lang="en-US" altLang="en-US" sz="2800" dirty="0"/>
              <a:t>– Reserved for multicasting (transmitting different data on the same channel)</a:t>
            </a:r>
          </a:p>
          <a:p>
            <a:pPr lvl="1"/>
            <a:r>
              <a:rPr lang="en-US" altLang="en-US" sz="2800" b="1" dirty="0"/>
              <a:t> </a:t>
            </a:r>
            <a:r>
              <a:rPr lang="en-US" altLang="en-US" sz="2800" b="1"/>
              <a:t>Class E (248 – 255) </a:t>
            </a:r>
            <a:r>
              <a:rPr lang="en-US" altLang="en-US" sz="2800" dirty="0"/>
              <a:t>– Reserved for experimental use</a:t>
            </a:r>
          </a:p>
        </p:txBody>
      </p:sp>
      <p:sp>
        <p:nvSpPr>
          <p:cNvPr id="27652" name="Slide Number Placeholder 4">
            <a:extLst>
              <a:ext uri="{FF2B5EF4-FFF2-40B4-BE49-F238E27FC236}">
                <a16:creationId xmlns:a16="http://schemas.microsoft.com/office/drawing/2014/main" id="{4325423F-2975-4AEF-8D53-3E50EE544E1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D04F50-F8D9-4E44-A6B8-33B03B48B18D}" type="slidenum">
              <a:rPr lang="en-US" altLang="en-US">
                <a:solidFill>
                  <a:schemeClr val="accent1"/>
                </a:solidFill>
                <a:latin typeface="Garamond" panose="02020404030301010803" pitchFamily="18" charset="0"/>
              </a:rPr>
              <a:pPr/>
              <a:t>50</a:t>
            </a:fld>
            <a:endParaRPr lang="en-US" altLang="en-US">
              <a:solidFill>
                <a:schemeClr val="accent1"/>
              </a:solidFill>
              <a:latin typeface="Garamond" panose="02020404030301010803"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B217162-B09A-4A8A-8FA7-48E3678AE419}"/>
              </a:ext>
            </a:extLst>
          </p:cNvPr>
          <p:cNvSpPr>
            <a:spLocks noGrp="1" noChangeArrowheads="1"/>
          </p:cNvSpPr>
          <p:nvPr>
            <p:ph type="title"/>
          </p:nvPr>
        </p:nvSpPr>
        <p:spPr/>
        <p:txBody>
          <a:bodyPr/>
          <a:lstStyle/>
          <a:p>
            <a:r>
              <a:rPr lang="en-US" altLang="en-US" b="1" dirty="0">
                <a:solidFill>
                  <a:srgbClr val="0070C0"/>
                </a:solidFill>
              </a:rPr>
              <a:t>IP Addresses</a:t>
            </a:r>
          </a:p>
        </p:txBody>
      </p:sp>
      <p:sp>
        <p:nvSpPr>
          <p:cNvPr id="27651" name="Content Placeholder 2">
            <a:extLst>
              <a:ext uri="{FF2B5EF4-FFF2-40B4-BE49-F238E27FC236}">
                <a16:creationId xmlns:a16="http://schemas.microsoft.com/office/drawing/2014/main" id="{922CA1E6-8FB4-469C-AE14-634C21B012C3}"/>
              </a:ext>
            </a:extLst>
          </p:cNvPr>
          <p:cNvSpPr>
            <a:spLocks noGrp="1" noChangeArrowheads="1"/>
          </p:cNvSpPr>
          <p:nvPr>
            <p:ph idx="1"/>
          </p:nvPr>
        </p:nvSpPr>
        <p:spPr/>
        <p:txBody>
          <a:bodyPr>
            <a:normAutofit/>
          </a:bodyPr>
          <a:lstStyle/>
          <a:p>
            <a:r>
              <a:rPr lang="en-US" altLang="en-US" sz="3200" dirty="0"/>
              <a:t>Private Networks</a:t>
            </a:r>
          </a:p>
          <a:p>
            <a:pPr lvl="1"/>
            <a:r>
              <a:rPr lang="en-US" altLang="en-US" sz="2800" dirty="0"/>
              <a:t>10.0.0.10 – 10.255.255.255</a:t>
            </a:r>
          </a:p>
          <a:p>
            <a:pPr lvl="1"/>
            <a:r>
              <a:rPr lang="en-US" altLang="en-US" sz="2800" dirty="0"/>
              <a:t>172.16.0.0 – 172.31.255.255</a:t>
            </a:r>
          </a:p>
          <a:p>
            <a:pPr lvl="1"/>
            <a:r>
              <a:rPr lang="en-US" altLang="en-US" sz="2800" dirty="0"/>
              <a:t>192.168.0.0 – 192.168.255.255</a:t>
            </a:r>
          </a:p>
          <a:p>
            <a:r>
              <a:rPr lang="en-US" altLang="en-US" sz="3200" dirty="0"/>
              <a:t>Local Host (localhost)</a:t>
            </a:r>
          </a:p>
          <a:p>
            <a:pPr lvl="1"/>
            <a:r>
              <a:rPr lang="en-US" altLang="en-US" sz="2800" dirty="0"/>
              <a:t>127.0.0.1</a:t>
            </a:r>
          </a:p>
        </p:txBody>
      </p:sp>
      <p:sp>
        <p:nvSpPr>
          <p:cNvPr id="27652" name="Slide Number Placeholder 4">
            <a:extLst>
              <a:ext uri="{FF2B5EF4-FFF2-40B4-BE49-F238E27FC236}">
                <a16:creationId xmlns:a16="http://schemas.microsoft.com/office/drawing/2014/main" id="{4325423F-2975-4AEF-8D53-3E50EE544E1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D04F50-F8D9-4E44-A6B8-33B03B48B18D}" type="slidenum">
              <a:rPr lang="en-US" altLang="en-US">
                <a:solidFill>
                  <a:schemeClr val="accent1"/>
                </a:solidFill>
                <a:latin typeface="Garamond" panose="02020404030301010803" pitchFamily="18" charset="0"/>
              </a:rPr>
              <a:pPr/>
              <a:t>51</a:t>
            </a:fld>
            <a:endParaRPr lang="en-US" altLang="en-US">
              <a:solidFill>
                <a:schemeClr val="accent1"/>
              </a:solidFill>
              <a:latin typeface="Garamond" panose="02020404030301010803" pitchFamily="18" charset="0"/>
            </a:endParaRPr>
          </a:p>
        </p:txBody>
      </p:sp>
    </p:spTree>
    <p:extLst>
      <p:ext uri="{BB962C8B-B14F-4D97-AF65-F5344CB8AC3E}">
        <p14:creationId xmlns:p14="http://schemas.microsoft.com/office/powerpoint/2010/main" val="36083056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44BE355B-3909-497A-A25E-0F06CA9D37B6}"/>
              </a:ext>
            </a:extLst>
          </p:cNvPr>
          <p:cNvSpPr>
            <a:spLocks noGrp="1" noChangeArrowheads="1"/>
          </p:cNvSpPr>
          <p:nvPr>
            <p:ph type="title"/>
          </p:nvPr>
        </p:nvSpPr>
        <p:spPr/>
        <p:txBody>
          <a:bodyPr/>
          <a:lstStyle/>
          <a:p>
            <a:r>
              <a:rPr lang="en-US" altLang="en-US" b="1" dirty="0">
                <a:solidFill>
                  <a:srgbClr val="0070C0"/>
                </a:solidFill>
              </a:rPr>
              <a:t>Uniform Resource Locators</a:t>
            </a:r>
          </a:p>
        </p:txBody>
      </p:sp>
      <p:sp>
        <p:nvSpPr>
          <p:cNvPr id="28675" name="Content Placeholder 2">
            <a:extLst>
              <a:ext uri="{FF2B5EF4-FFF2-40B4-BE49-F238E27FC236}">
                <a16:creationId xmlns:a16="http://schemas.microsoft.com/office/drawing/2014/main" id="{78DFE709-45CF-43DF-9B04-694FC7684E49}"/>
              </a:ext>
            </a:extLst>
          </p:cNvPr>
          <p:cNvSpPr>
            <a:spLocks noGrp="1" noChangeArrowheads="1"/>
          </p:cNvSpPr>
          <p:nvPr>
            <p:ph idx="1"/>
          </p:nvPr>
        </p:nvSpPr>
        <p:spPr/>
        <p:txBody>
          <a:bodyPr>
            <a:normAutofit/>
          </a:bodyPr>
          <a:lstStyle/>
          <a:p>
            <a:r>
              <a:rPr lang="en-US" altLang="en-US" sz="3200" dirty="0"/>
              <a:t>URLs are text-based web addresses, such as </a:t>
            </a:r>
            <a:r>
              <a:rPr lang="en-US" altLang="en-US" sz="3200" dirty="0">
                <a:hlinkClick r:id="rId2"/>
              </a:rPr>
              <a:t>www.okcu.edu</a:t>
            </a:r>
            <a:r>
              <a:rPr lang="en-US" altLang="en-US" sz="3200" dirty="0"/>
              <a:t> that translate into Internet IP addresses 165.227.49.159</a:t>
            </a:r>
          </a:p>
          <a:p>
            <a:r>
              <a:rPr lang="en-US" altLang="en-US" sz="3200" dirty="0"/>
              <a:t>Translation is performed by Domain Name Service (DNS) servers</a:t>
            </a:r>
          </a:p>
          <a:p>
            <a:endParaRPr lang="en-US" altLang="en-US" sz="3200" dirty="0"/>
          </a:p>
        </p:txBody>
      </p:sp>
      <p:sp>
        <p:nvSpPr>
          <p:cNvPr id="28676" name="Slide Number Placeholder 4">
            <a:extLst>
              <a:ext uri="{FF2B5EF4-FFF2-40B4-BE49-F238E27FC236}">
                <a16:creationId xmlns:a16="http://schemas.microsoft.com/office/drawing/2014/main" id="{7C2F2071-E150-41FC-AC26-D3D3D60D00A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0C18D7-156C-4029-B0FD-7F7DDBBDC622}" type="slidenum">
              <a:rPr lang="en-US" altLang="en-US">
                <a:solidFill>
                  <a:schemeClr val="accent1"/>
                </a:solidFill>
                <a:latin typeface="Garamond" panose="02020404030301010803" pitchFamily="18" charset="0"/>
              </a:rPr>
              <a:pPr/>
              <a:t>52</a:t>
            </a:fld>
            <a:endParaRPr lang="en-US" altLang="en-US">
              <a:solidFill>
                <a:schemeClr val="accent1"/>
              </a:solidFill>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A016488D-FC7C-4189-88B4-A563F0FD883E}"/>
              </a:ext>
            </a:extLst>
          </p:cNvPr>
          <p:cNvSpPr>
            <a:spLocks noGrp="1" noChangeArrowheads="1"/>
          </p:cNvSpPr>
          <p:nvPr>
            <p:ph type="title"/>
          </p:nvPr>
        </p:nvSpPr>
        <p:spPr/>
        <p:txBody>
          <a:bodyPr/>
          <a:lstStyle/>
          <a:p>
            <a:r>
              <a:rPr lang="en-US" altLang="en-US" b="1" dirty="0">
                <a:solidFill>
                  <a:srgbClr val="0070C0"/>
                </a:solidFill>
              </a:rPr>
              <a:t>MAC Addresses</a:t>
            </a:r>
          </a:p>
        </p:txBody>
      </p:sp>
      <p:sp>
        <p:nvSpPr>
          <p:cNvPr id="29699" name="Content Placeholder 2">
            <a:extLst>
              <a:ext uri="{FF2B5EF4-FFF2-40B4-BE49-F238E27FC236}">
                <a16:creationId xmlns:a16="http://schemas.microsoft.com/office/drawing/2014/main" id="{AF10F610-67CA-4DBD-9B71-2519E62933DB}"/>
              </a:ext>
            </a:extLst>
          </p:cNvPr>
          <p:cNvSpPr>
            <a:spLocks noGrp="1" noChangeArrowheads="1"/>
          </p:cNvSpPr>
          <p:nvPr>
            <p:ph idx="1"/>
          </p:nvPr>
        </p:nvSpPr>
        <p:spPr/>
        <p:txBody>
          <a:bodyPr>
            <a:normAutofit/>
          </a:bodyPr>
          <a:lstStyle/>
          <a:p>
            <a:r>
              <a:rPr lang="en-US" altLang="en-US" sz="3200" dirty="0"/>
              <a:t>MAC addresses are unique hardware addresses</a:t>
            </a:r>
          </a:p>
          <a:p>
            <a:r>
              <a:rPr lang="en-US" altLang="en-US" sz="3200" dirty="0"/>
              <a:t>Every NIC in the world has a unique MAC address</a:t>
            </a:r>
          </a:p>
          <a:p>
            <a:r>
              <a:rPr lang="en-US" altLang="en-US" sz="3200" dirty="0"/>
              <a:t>Six-byte hexadecimal numbers</a:t>
            </a:r>
          </a:p>
          <a:p>
            <a:r>
              <a:rPr lang="en-US" altLang="en-US" sz="3200" dirty="0"/>
              <a:t>Address Resolution Protocol (ARP) converts IP addresses to MAC addresses</a:t>
            </a:r>
          </a:p>
        </p:txBody>
      </p:sp>
      <p:sp>
        <p:nvSpPr>
          <p:cNvPr id="29700" name="Slide Number Placeholder 4">
            <a:extLst>
              <a:ext uri="{FF2B5EF4-FFF2-40B4-BE49-F238E27FC236}">
                <a16:creationId xmlns:a16="http://schemas.microsoft.com/office/drawing/2014/main" id="{155DF06F-1917-4131-B698-A46FE99C101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16E910-339E-4C4D-B32C-D3FD10E6B803}" type="slidenum">
              <a:rPr lang="en-US" altLang="en-US">
                <a:solidFill>
                  <a:schemeClr val="accent1"/>
                </a:solidFill>
                <a:latin typeface="Garamond" panose="02020404030301010803" pitchFamily="18" charset="0"/>
              </a:rPr>
              <a:pPr/>
              <a:t>53</a:t>
            </a:fld>
            <a:endParaRPr lang="en-US" altLang="en-US">
              <a:solidFill>
                <a:schemeClr val="accent1"/>
              </a:solidFill>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61B90A8-01AD-4072-8ED4-FCA455B988D1}"/>
              </a:ext>
            </a:extLst>
          </p:cNvPr>
          <p:cNvSpPr>
            <a:spLocks noGrp="1" noChangeArrowheads="1"/>
          </p:cNvSpPr>
          <p:nvPr>
            <p:ph type="title"/>
          </p:nvPr>
        </p:nvSpPr>
        <p:spPr/>
        <p:txBody>
          <a:bodyPr/>
          <a:lstStyle/>
          <a:p>
            <a:r>
              <a:rPr lang="en-US" altLang="en-US" b="1" dirty="0">
                <a:solidFill>
                  <a:srgbClr val="0070C0"/>
                </a:solidFill>
              </a:rPr>
              <a:t>Protocols/Ports</a:t>
            </a:r>
          </a:p>
        </p:txBody>
      </p:sp>
      <p:graphicFrame>
        <p:nvGraphicFramePr>
          <p:cNvPr id="2" name="Content Placeholder 1">
            <a:extLst>
              <a:ext uri="{FF2B5EF4-FFF2-40B4-BE49-F238E27FC236}">
                <a16:creationId xmlns:a16="http://schemas.microsoft.com/office/drawing/2014/main" id="{6864B869-6C7F-7B4D-2EF8-D2726146EBAD}"/>
              </a:ext>
            </a:extLst>
          </p:cNvPr>
          <p:cNvGraphicFramePr>
            <a:graphicFrameLocks noGrp="1"/>
          </p:cNvGraphicFramePr>
          <p:nvPr>
            <p:ph idx="1"/>
            <p:extLst>
              <p:ext uri="{D42A27DB-BD31-4B8C-83A1-F6EECF244321}">
                <p14:modId xmlns:p14="http://schemas.microsoft.com/office/powerpoint/2010/main" val="4194517401"/>
              </p:ext>
            </p:extLst>
          </p:nvPr>
        </p:nvGraphicFramePr>
        <p:xfrm>
          <a:off x="4159306" y="1770381"/>
          <a:ext cx="3690122" cy="4476789"/>
        </p:xfrm>
        <a:graphic>
          <a:graphicData uri="http://schemas.openxmlformats.org/drawingml/2006/table">
            <a:tbl>
              <a:tblPr firstRow="1" firstCol="1" bandRow="1">
                <a:tableStyleId>{72833802-FEF1-4C79-8D5D-14CF1EAF98D9}</a:tableStyleId>
              </a:tblPr>
              <a:tblGrid>
                <a:gridCol w="1777091">
                  <a:extLst>
                    <a:ext uri="{9D8B030D-6E8A-4147-A177-3AD203B41FA5}">
                      <a16:colId xmlns:a16="http://schemas.microsoft.com/office/drawing/2014/main" val="681097497"/>
                    </a:ext>
                  </a:extLst>
                </a:gridCol>
                <a:gridCol w="1913031">
                  <a:extLst>
                    <a:ext uri="{9D8B030D-6E8A-4147-A177-3AD203B41FA5}">
                      <a16:colId xmlns:a16="http://schemas.microsoft.com/office/drawing/2014/main" val="1508703293"/>
                    </a:ext>
                  </a:extLst>
                </a:gridCol>
              </a:tblGrid>
              <a:tr h="394885">
                <a:tc>
                  <a:txBody>
                    <a:bodyPr/>
                    <a:lstStyle/>
                    <a:p>
                      <a:pPr marL="0" marR="0">
                        <a:lnSpc>
                          <a:spcPct val="115000"/>
                        </a:lnSpc>
                        <a:buNone/>
                      </a:pPr>
                      <a:r>
                        <a:rPr lang="en-US" sz="3200" dirty="0">
                          <a:effectLst/>
                        </a:rPr>
                        <a:t>Protocol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3200" dirty="0">
                          <a:effectLst/>
                        </a:rPr>
                        <a:t>Port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1598253711"/>
                  </a:ext>
                </a:extLst>
              </a:tr>
              <a:tr h="394885">
                <a:tc>
                  <a:txBody>
                    <a:bodyPr/>
                    <a:lstStyle/>
                    <a:p>
                      <a:pPr marL="0" marR="0">
                        <a:lnSpc>
                          <a:spcPct val="115000"/>
                        </a:lnSpc>
                        <a:buNone/>
                      </a:pPr>
                      <a:r>
                        <a:rPr lang="en-US" sz="1600" dirty="0">
                          <a:effectLst/>
                        </a:rPr>
                        <a:t>FTP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20, 21</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2302568350"/>
                  </a:ext>
                </a:extLst>
              </a:tr>
              <a:tr h="394885">
                <a:tc>
                  <a:txBody>
                    <a:bodyPr/>
                    <a:lstStyle/>
                    <a:p>
                      <a:pPr marL="0" marR="0">
                        <a:lnSpc>
                          <a:spcPct val="115000"/>
                        </a:lnSpc>
                        <a:buNone/>
                      </a:pPr>
                      <a:r>
                        <a:rPr lang="en-US" sz="1600" dirty="0">
                          <a:effectLst/>
                        </a:rPr>
                        <a:t>SSH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22</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195098495"/>
                  </a:ext>
                </a:extLst>
              </a:tr>
              <a:tr h="394885">
                <a:tc>
                  <a:txBody>
                    <a:bodyPr/>
                    <a:lstStyle/>
                    <a:p>
                      <a:pPr marL="0" marR="0">
                        <a:lnSpc>
                          <a:spcPct val="115000"/>
                        </a:lnSpc>
                        <a:buNone/>
                      </a:pPr>
                      <a:r>
                        <a:rPr lang="en-US" sz="1600" dirty="0">
                          <a:effectLst/>
                        </a:rPr>
                        <a:t>Telnet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23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2326281682"/>
                  </a:ext>
                </a:extLst>
              </a:tr>
              <a:tr h="394885">
                <a:tc>
                  <a:txBody>
                    <a:bodyPr/>
                    <a:lstStyle/>
                    <a:p>
                      <a:pPr marL="0" marR="0">
                        <a:lnSpc>
                          <a:spcPct val="115000"/>
                        </a:lnSpc>
                        <a:buNone/>
                      </a:pPr>
                      <a:r>
                        <a:rPr lang="en-US" sz="1600" dirty="0">
                          <a:effectLst/>
                        </a:rPr>
                        <a:t>SMTP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25</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2559354502"/>
                  </a:ext>
                </a:extLst>
              </a:tr>
              <a:tr h="394885">
                <a:tc>
                  <a:txBody>
                    <a:bodyPr/>
                    <a:lstStyle/>
                    <a:p>
                      <a:pPr marL="0" marR="0">
                        <a:lnSpc>
                          <a:spcPct val="115000"/>
                        </a:lnSpc>
                        <a:buNone/>
                      </a:pPr>
                      <a:r>
                        <a:rPr lang="en-US" sz="1600" dirty="0">
                          <a:effectLst/>
                        </a:rPr>
                        <a:t>DNS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53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2959619097"/>
                  </a:ext>
                </a:extLst>
              </a:tr>
              <a:tr h="394885">
                <a:tc>
                  <a:txBody>
                    <a:bodyPr/>
                    <a:lstStyle/>
                    <a:p>
                      <a:pPr marL="0" marR="0">
                        <a:lnSpc>
                          <a:spcPct val="115000"/>
                        </a:lnSpc>
                        <a:buNone/>
                      </a:pPr>
                      <a:r>
                        <a:rPr lang="en-US" sz="1600" dirty="0">
                          <a:effectLst/>
                        </a:rPr>
                        <a:t>HTTP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80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851854574"/>
                  </a:ext>
                </a:extLst>
              </a:tr>
              <a:tr h="394885">
                <a:tc>
                  <a:txBody>
                    <a:bodyPr/>
                    <a:lstStyle/>
                    <a:p>
                      <a:pPr marL="0" marR="0">
                        <a:lnSpc>
                          <a:spcPct val="115000"/>
                        </a:lnSpc>
                        <a:buNone/>
                      </a:pPr>
                      <a:r>
                        <a:rPr lang="en-US" sz="1600" dirty="0">
                          <a:effectLst/>
                        </a:rPr>
                        <a:t>POP3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110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1236173645"/>
                  </a:ext>
                </a:extLst>
              </a:tr>
              <a:tr h="394885">
                <a:tc>
                  <a:txBody>
                    <a:bodyPr/>
                    <a:lstStyle/>
                    <a:p>
                      <a:pPr marL="0" marR="0">
                        <a:lnSpc>
                          <a:spcPct val="115000"/>
                        </a:lnSpc>
                        <a:buNone/>
                      </a:pPr>
                      <a:r>
                        <a:rPr lang="en-US" sz="1600" dirty="0">
                          <a:effectLst/>
                        </a:rPr>
                        <a:t>LDAP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buNone/>
                      </a:pPr>
                      <a:r>
                        <a:rPr lang="en-US" sz="1600" dirty="0">
                          <a:effectLst/>
                        </a:rPr>
                        <a:t>389</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17955509"/>
                  </a:ext>
                </a:extLst>
              </a:tr>
              <a:tr h="394885">
                <a:tc>
                  <a:txBody>
                    <a:bodyPr/>
                    <a:lstStyle/>
                    <a:p>
                      <a:pPr marL="0" marR="0">
                        <a:lnSpc>
                          <a:spcPct val="115000"/>
                        </a:lnSpc>
                        <a:buNone/>
                      </a:pPr>
                      <a:r>
                        <a:rPr lang="en-US" sz="1600" dirty="0">
                          <a:effectLst/>
                        </a:rPr>
                        <a:t>HTTPS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spcAft>
                          <a:spcPts val="800"/>
                        </a:spcAft>
                        <a:buNone/>
                      </a:pPr>
                      <a:r>
                        <a:rPr lang="en-US" sz="1600" dirty="0">
                          <a:effectLst/>
                        </a:rPr>
                        <a:t>443</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712500116"/>
                  </a:ext>
                </a:extLst>
              </a:tr>
              <a:tr h="394885">
                <a:tc>
                  <a:txBody>
                    <a:bodyPr/>
                    <a:lstStyle/>
                    <a:p>
                      <a:pPr marL="0" marR="0">
                        <a:lnSpc>
                          <a:spcPct val="115000"/>
                        </a:lnSpc>
                        <a:buNone/>
                      </a:pPr>
                      <a:r>
                        <a:rPr lang="en-US" sz="1600" dirty="0">
                          <a:effectLst/>
                        </a:rPr>
                        <a:t>RDP</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tc>
                  <a:txBody>
                    <a:bodyPr/>
                    <a:lstStyle/>
                    <a:p>
                      <a:pPr marL="0" marR="0">
                        <a:lnSpc>
                          <a:spcPct val="115000"/>
                        </a:lnSpc>
                        <a:spcAft>
                          <a:spcPts val="800"/>
                        </a:spcAft>
                        <a:buNone/>
                      </a:pPr>
                      <a:r>
                        <a:rPr lang="en-US" sz="1600" dirty="0">
                          <a:effectLst/>
                        </a:rPr>
                        <a:t>3389</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863" marR="49863" marT="0" marB="0"/>
                </a:tc>
                <a:extLst>
                  <a:ext uri="{0D108BD9-81ED-4DB2-BD59-A6C34878D82A}">
                    <a16:rowId xmlns:a16="http://schemas.microsoft.com/office/drawing/2014/main" val="3779803558"/>
                  </a:ext>
                </a:extLst>
              </a:tr>
            </a:tbl>
          </a:graphicData>
        </a:graphic>
      </p:graphicFrame>
      <p:sp>
        <p:nvSpPr>
          <p:cNvPr id="30724" name="Slide Number Placeholder 4">
            <a:extLst>
              <a:ext uri="{FF2B5EF4-FFF2-40B4-BE49-F238E27FC236}">
                <a16:creationId xmlns:a16="http://schemas.microsoft.com/office/drawing/2014/main" id="{62158D06-7A16-42BD-A60B-82A0CF6B604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A08C664-7B79-4408-BE35-2B7751EDFDF5}" type="slidenum">
              <a:rPr lang="en-US" altLang="en-US">
                <a:solidFill>
                  <a:schemeClr val="accent1"/>
                </a:solidFill>
                <a:latin typeface="Garamond" panose="02020404030301010803" pitchFamily="18" charset="0"/>
              </a:rPr>
              <a:pPr/>
              <a:t>54</a:t>
            </a:fld>
            <a:endParaRPr lang="en-US" altLang="en-US">
              <a:solidFill>
                <a:schemeClr val="accent1"/>
              </a:solidFill>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EB6B59A-8785-47BF-A1A6-75C49559EF08}"/>
              </a:ext>
            </a:extLst>
          </p:cNvPr>
          <p:cNvSpPr>
            <a:spLocks noGrp="1" noChangeArrowheads="1"/>
          </p:cNvSpPr>
          <p:nvPr>
            <p:ph type="title"/>
          </p:nvPr>
        </p:nvSpPr>
        <p:spPr/>
        <p:txBody>
          <a:bodyPr/>
          <a:lstStyle/>
          <a:p>
            <a:r>
              <a:rPr lang="en-US" altLang="en-US" b="1" dirty="0">
                <a:solidFill>
                  <a:srgbClr val="0070C0"/>
                </a:solidFill>
              </a:rPr>
              <a:t>Basic Network Utilities</a:t>
            </a:r>
          </a:p>
        </p:txBody>
      </p:sp>
      <p:sp>
        <p:nvSpPr>
          <p:cNvPr id="31747" name="Content Placeholder 2">
            <a:extLst>
              <a:ext uri="{FF2B5EF4-FFF2-40B4-BE49-F238E27FC236}">
                <a16:creationId xmlns:a16="http://schemas.microsoft.com/office/drawing/2014/main" id="{6A59CF47-3321-4E3E-9A4E-757CE1DD1AB6}"/>
              </a:ext>
            </a:extLst>
          </p:cNvPr>
          <p:cNvSpPr>
            <a:spLocks noGrp="1" noChangeArrowheads="1"/>
          </p:cNvSpPr>
          <p:nvPr>
            <p:ph idx="1"/>
          </p:nvPr>
        </p:nvSpPr>
        <p:spPr/>
        <p:txBody>
          <a:bodyPr/>
          <a:lstStyle/>
          <a:p>
            <a:r>
              <a:rPr lang="en-US" altLang="en-US" sz="3200" dirty="0"/>
              <a:t>ipconfig</a:t>
            </a:r>
          </a:p>
          <a:p>
            <a:r>
              <a:rPr lang="en-US" altLang="en-US" sz="3200" dirty="0"/>
              <a:t>ping</a:t>
            </a:r>
          </a:p>
          <a:p>
            <a:r>
              <a:rPr lang="en-US" altLang="en-US" sz="3200" dirty="0"/>
              <a:t>tracert</a:t>
            </a:r>
          </a:p>
          <a:p>
            <a:r>
              <a:rPr lang="en-US" altLang="en-US" sz="3200" dirty="0"/>
              <a:t>netstat</a:t>
            </a:r>
          </a:p>
          <a:p>
            <a:endParaRPr lang="en-US" altLang="en-US" dirty="0"/>
          </a:p>
        </p:txBody>
      </p:sp>
      <p:sp>
        <p:nvSpPr>
          <p:cNvPr id="31748" name="Slide Number Placeholder 4">
            <a:extLst>
              <a:ext uri="{FF2B5EF4-FFF2-40B4-BE49-F238E27FC236}">
                <a16:creationId xmlns:a16="http://schemas.microsoft.com/office/drawing/2014/main" id="{F721F250-D066-438E-8A00-ADA073F9AD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1ED57-90F3-4D32-8FB9-6BCA9E88E5B1}" type="slidenum">
              <a:rPr lang="en-US" altLang="en-US">
                <a:solidFill>
                  <a:schemeClr val="accent1"/>
                </a:solidFill>
                <a:latin typeface="Garamond" panose="02020404030301010803" pitchFamily="18" charset="0"/>
              </a:rPr>
              <a:pPr/>
              <a:t>55</a:t>
            </a:fld>
            <a:endParaRPr lang="en-US" altLang="en-US">
              <a:solidFill>
                <a:schemeClr val="accent1"/>
              </a:solidFill>
              <a:latin typeface="Garamond" panose="02020404030301010803"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EB6B59A-8785-47BF-A1A6-75C49559EF08}"/>
              </a:ext>
            </a:extLst>
          </p:cNvPr>
          <p:cNvSpPr>
            <a:spLocks noGrp="1" noChangeArrowheads="1"/>
          </p:cNvSpPr>
          <p:nvPr>
            <p:ph type="title"/>
          </p:nvPr>
        </p:nvSpPr>
        <p:spPr/>
        <p:txBody>
          <a:bodyPr/>
          <a:lstStyle/>
          <a:p>
            <a:r>
              <a:rPr lang="en-US" altLang="en-US" b="1" dirty="0">
                <a:solidFill>
                  <a:srgbClr val="0070C0"/>
                </a:solidFill>
              </a:rPr>
              <a:t>Basic Network Utilities</a:t>
            </a:r>
          </a:p>
        </p:txBody>
      </p:sp>
      <p:sp>
        <p:nvSpPr>
          <p:cNvPr id="31747" name="Content Placeholder 2">
            <a:extLst>
              <a:ext uri="{FF2B5EF4-FFF2-40B4-BE49-F238E27FC236}">
                <a16:creationId xmlns:a16="http://schemas.microsoft.com/office/drawing/2014/main" id="{6A59CF47-3321-4E3E-9A4E-757CE1DD1AB6}"/>
              </a:ext>
            </a:extLst>
          </p:cNvPr>
          <p:cNvSpPr>
            <a:spLocks noGrp="1" noChangeArrowheads="1"/>
          </p:cNvSpPr>
          <p:nvPr>
            <p:ph idx="1"/>
          </p:nvPr>
        </p:nvSpPr>
        <p:spPr/>
        <p:txBody>
          <a:bodyPr/>
          <a:lstStyle/>
          <a:p>
            <a:r>
              <a:rPr lang="en-US" altLang="en-US" sz="2400" dirty="0"/>
              <a:t>ipconfig (PC)</a:t>
            </a:r>
          </a:p>
          <a:p>
            <a:r>
              <a:rPr lang="en-US" altLang="en-US" sz="2400" dirty="0"/>
              <a:t>Or</a:t>
            </a:r>
          </a:p>
          <a:p>
            <a:r>
              <a:rPr lang="en-US" altLang="en-US" sz="2400" dirty="0" err="1"/>
              <a:t>ifconfig</a:t>
            </a:r>
            <a:r>
              <a:rPr lang="en-US" altLang="en-US" sz="2400" dirty="0"/>
              <a:t> (Mac/Unix)</a:t>
            </a:r>
          </a:p>
          <a:p>
            <a:endParaRPr lang="en-US" altLang="en-US" dirty="0"/>
          </a:p>
        </p:txBody>
      </p:sp>
      <p:sp>
        <p:nvSpPr>
          <p:cNvPr id="31748" name="Slide Number Placeholder 4">
            <a:extLst>
              <a:ext uri="{FF2B5EF4-FFF2-40B4-BE49-F238E27FC236}">
                <a16:creationId xmlns:a16="http://schemas.microsoft.com/office/drawing/2014/main" id="{F721F250-D066-438E-8A00-ADA073F9AD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1ED57-90F3-4D32-8FB9-6BCA9E88E5B1}" type="slidenum">
              <a:rPr lang="en-US" altLang="en-US">
                <a:solidFill>
                  <a:schemeClr val="accent1"/>
                </a:solidFill>
                <a:latin typeface="Garamond" panose="02020404030301010803" pitchFamily="18" charset="0"/>
              </a:rPr>
              <a:pPr/>
              <a:t>56</a:t>
            </a:fld>
            <a:endParaRPr lang="en-US" altLang="en-US">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6478F83A-3052-48F1-B3FE-DA873BBB34D9}"/>
              </a:ext>
            </a:extLst>
          </p:cNvPr>
          <p:cNvPicPr>
            <a:picLocks noChangeAspect="1"/>
          </p:cNvPicPr>
          <p:nvPr/>
        </p:nvPicPr>
        <p:blipFill rotWithShape="1">
          <a:blip r:embed="rId2"/>
          <a:srcRect r="45653"/>
          <a:stretch/>
        </p:blipFill>
        <p:spPr>
          <a:xfrm>
            <a:off x="3686185" y="1835003"/>
            <a:ext cx="3689864" cy="4358640"/>
          </a:xfrm>
          <a:prstGeom prst="rect">
            <a:avLst/>
          </a:prstGeom>
        </p:spPr>
      </p:pic>
      <p:pic>
        <p:nvPicPr>
          <p:cNvPr id="5" name="Picture 4">
            <a:extLst>
              <a:ext uri="{FF2B5EF4-FFF2-40B4-BE49-F238E27FC236}">
                <a16:creationId xmlns:a16="http://schemas.microsoft.com/office/drawing/2014/main" id="{E0864AF8-B159-4F47-8483-B85DC4BC7559}"/>
              </a:ext>
            </a:extLst>
          </p:cNvPr>
          <p:cNvPicPr>
            <a:picLocks noChangeAspect="1"/>
          </p:cNvPicPr>
          <p:nvPr/>
        </p:nvPicPr>
        <p:blipFill rotWithShape="1">
          <a:blip r:embed="rId3"/>
          <a:srcRect r="46934"/>
          <a:stretch/>
        </p:blipFill>
        <p:spPr>
          <a:xfrm>
            <a:off x="7570591" y="1845734"/>
            <a:ext cx="3585089" cy="4337179"/>
          </a:xfrm>
          <a:prstGeom prst="rect">
            <a:avLst/>
          </a:prstGeom>
        </p:spPr>
      </p:pic>
    </p:spTree>
    <p:extLst>
      <p:ext uri="{BB962C8B-B14F-4D97-AF65-F5344CB8AC3E}">
        <p14:creationId xmlns:p14="http://schemas.microsoft.com/office/powerpoint/2010/main" val="4918965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EB6B59A-8785-47BF-A1A6-75C49559EF08}"/>
              </a:ext>
            </a:extLst>
          </p:cNvPr>
          <p:cNvSpPr>
            <a:spLocks noGrp="1" noChangeArrowheads="1"/>
          </p:cNvSpPr>
          <p:nvPr>
            <p:ph type="title"/>
          </p:nvPr>
        </p:nvSpPr>
        <p:spPr/>
        <p:txBody>
          <a:bodyPr/>
          <a:lstStyle/>
          <a:p>
            <a:r>
              <a:rPr lang="en-US" altLang="en-US" b="1" dirty="0">
                <a:solidFill>
                  <a:srgbClr val="0070C0"/>
                </a:solidFill>
              </a:rPr>
              <a:t>Basic Network Utilities</a:t>
            </a:r>
          </a:p>
        </p:txBody>
      </p:sp>
      <p:sp>
        <p:nvSpPr>
          <p:cNvPr id="31747" name="Content Placeholder 2">
            <a:extLst>
              <a:ext uri="{FF2B5EF4-FFF2-40B4-BE49-F238E27FC236}">
                <a16:creationId xmlns:a16="http://schemas.microsoft.com/office/drawing/2014/main" id="{6A59CF47-3321-4E3E-9A4E-757CE1DD1AB6}"/>
              </a:ext>
            </a:extLst>
          </p:cNvPr>
          <p:cNvSpPr>
            <a:spLocks noGrp="1" noChangeArrowheads="1"/>
          </p:cNvSpPr>
          <p:nvPr>
            <p:ph idx="1"/>
          </p:nvPr>
        </p:nvSpPr>
        <p:spPr/>
        <p:txBody>
          <a:bodyPr/>
          <a:lstStyle/>
          <a:p>
            <a:r>
              <a:rPr lang="en-US" altLang="en-US" sz="3200" dirty="0"/>
              <a:t>ping</a:t>
            </a:r>
          </a:p>
          <a:p>
            <a:endParaRPr lang="en-US" altLang="en-US" dirty="0"/>
          </a:p>
        </p:txBody>
      </p:sp>
      <p:sp>
        <p:nvSpPr>
          <p:cNvPr id="31748" name="Slide Number Placeholder 4">
            <a:extLst>
              <a:ext uri="{FF2B5EF4-FFF2-40B4-BE49-F238E27FC236}">
                <a16:creationId xmlns:a16="http://schemas.microsoft.com/office/drawing/2014/main" id="{F721F250-D066-438E-8A00-ADA073F9AD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1ED57-90F3-4D32-8FB9-6BCA9E88E5B1}" type="slidenum">
              <a:rPr lang="en-US" altLang="en-US">
                <a:solidFill>
                  <a:schemeClr val="accent1"/>
                </a:solidFill>
                <a:latin typeface="Garamond" panose="02020404030301010803" pitchFamily="18" charset="0"/>
              </a:rPr>
              <a:pPr/>
              <a:t>57</a:t>
            </a:fld>
            <a:endParaRPr lang="en-US" altLang="en-US">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5A5F9FD5-CA69-4559-AE0E-D133B5411CCE}"/>
              </a:ext>
            </a:extLst>
          </p:cNvPr>
          <p:cNvPicPr>
            <a:picLocks noChangeAspect="1"/>
          </p:cNvPicPr>
          <p:nvPr/>
        </p:nvPicPr>
        <p:blipFill rotWithShape="1">
          <a:blip r:embed="rId2"/>
          <a:srcRect r="50680" b="55360"/>
          <a:stretch/>
        </p:blipFill>
        <p:spPr>
          <a:xfrm>
            <a:off x="3629759" y="1845734"/>
            <a:ext cx="6924221" cy="4023359"/>
          </a:xfrm>
          <a:prstGeom prst="rect">
            <a:avLst/>
          </a:prstGeom>
        </p:spPr>
      </p:pic>
    </p:spTree>
    <p:extLst>
      <p:ext uri="{BB962C8B-B14F-4D97-AF65-F5344CB8AC3E}">
        <p14:creationId xmlns:p14="http://schemas.microsoft.com/office/powerpoint/2010/main" val="2937588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EB6B59A-8785-47BF-A1A6-75C49559EF08}"/>
              </a:ext>
            </a:extLst>
          </p:cNvPr>
          <p:cNvSpPr>
            <a:spLocks noGrp="1" noChangeArrowheads="1"/>
          </p:cNvSpPr>
          <p:nvPr>
            <p:ph type="title"/>
          </p:nvPr>
        </p:nvSpPr>
        <p:spPr/>
        <p:txBody>
          <a:bodyPr/>
          <a:lstStyle/>
          <a:p>
            <a:r>
              <a:rPr lang="en-US" altLang="en-US" b="1" dirty="0">
                <a:solidFill>
                  <a:srgbClr val="0070C0"/>
                </a:solidFill>
              </a:rPr>
              <a:t>Basic Network Utilities</a:t>
            </a:r>
          </a:p>
        </p:txBody>
      </p:sp>
      <p:sp>
        <p:nvSpPr>
          <p:cNvPr id="31747" name="Content Placeholder 2">
            <a:extLst>
              <a:ext uri="{FF2B5EF4-FFF2-40B4-BE49-F238E27FC236}">
                <a16:creationId xmlns:a16="http://schemas.microsoft.com/office/drawing/2014/main" id="{6A59CF47-3321-4E3E-9A4E-757CE1DD1AB6}"/>
              </a:ext>
            </a:extLst>
          </p:cNvPr>
          <p:cNvSpPr>
            <a:spLocks noGrp="1" noChangeArrowheads="1"/>
          </p:cNvSpPr>
          <p:nvPr>
            <p:ph idx="1"/>
          </p:nvPr>
        </p:nvSpPr>
        <p:spPr/>
        <p:txBody>
          <a:bodyPr/>
          <a:lstStyle/>
          <a:p>
            <a:r>
              <a:rPr lang="en-US" altLang="en-US" sz="3200" dirty="0"/>
              <a:t>tracert</a:t>
            </a:r>
          </a:p>
          <a:p>
            <a:endParaRPr lang="en-US" altLang="en-US" dirty="0"/>
          </a:p>
        </p:txBody>
      </p:sp>
      <p:sp>
        <p:nvSpPr>
          <p:cNvPr id="31748" name="Slide Number Placeholder 4">
            <a:extLst>
              <a:ext uri="{FF2B5EF4-FFF2-40B4-BE49-F238E27FC236}">
                <a16:creationId xmlns:a16="http://schemas.microsoft.com/office/drawing/2014/main" id="{F721F250-D066-438E-8A00-ADA073F9AD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1ED57-90F3-4D32-8FB9-6BCA9E88E5B1}" type="slidenum">
              <a:rPr lang="en-US" altLang="en-US">
                <a:solidFill>
                  <a:schemeClr val="accent1"/>
                </a:solidFill>
                <a:latin typeface="Garamond" panose="02020404030301010803" pitchFamily="18" charset="0"/>
              </a:rPr>
              <a:pPr/>
              <a:t>58</a:t>
            </a:fld>
            <a:endParaRPr lang="en-US" altLang="en-US">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FDBF4C5F-FDB5-4DA8-8F8E-E1BA485C2732}"/>
              </a:ext>
            </a:extLst>
          </p:cNvPr>
          <p:cNvPicPr>
            <a:picLocks noChangeAspect="1"/>
          </p:cNvPicPr>
          <p:nvPr/>
        </p:nvPicPr>
        <p:blipFill rotWithShape="1">
          <a:blip r:embed="rId2"/>
          <a:srcRect r="45020" b="50000"/>
          <a:stretch/>
        </p:blipFill>
        <p:spPr>
          <a:xfrm>
            <a:off x="2683225" y="1845733"/>
            <a:ext cx="7646723" cy="4464343"/>
          </a:xfrm>
          <a:prstGeom prst="rect">
            <a:avLst/>
          </a:prstGeom>
        </p:spPr>
      </p:pic>
    </p:spTree>
    <p:extLst>
      <p:ext uri="{BB962C8B-B14F-4D97-AF65-F5344CB8AC3E}">
        <p14:creationId xmlns:p14="http://schemas.microsoft.com/office/powerpoint/2010/main" val="3421315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EB6B59A-8785-47BF-A1A6-75C49559EF08}"/>
              </a:ext>
            </a:extLst>
          </p:cNvPr>
          <p:cNvSpPr>
            <a:spLocks noGrp="1" noChangeArrowheads="1"/>
          </p:cNvSpPr>
          <p:nvPr>
            <p:ph type="title"/>
          </p:nvPr>
        </p:nvSpPr>
        <p:spPr/>
        <p:txBody>
          <a:bodyPr/>
          <a:lstStyle/>
          <a:p>
            <a:r>
              <a:rPr lang="en-US" altLang="en-US" b="1" dirty="0">
                <a:solidFill>
                  <a:srgbClr val="0070C0"/>
                </a:solidFill>
              </a:rPr>
              <a:t>Basic Network Utilities</a:t>
            </a:r>
          </a:p>
        </p:txBody>
      </p:sp>
      <p:sp>
        <p:nvSpPr>
          <p:cNvPr id="31747" name="Content Placeholder 2">
            <a:extLst>
              <a:ext uri="{FF2B5EF4-FFF2-40B4-BE49-F238E27FC236}">
                <a16:creationId xmlns:a16="http://schemas.microsoft.com/office/drawing/2014/main" id="{6A59CF47-3321-4E3E-9A4E-757CE1DD1AB6}"/>
              </a:ext>
            </a:extLst>
          </p:cNvPr>
          <p:cNvSpPr>
            <a:spLocks noGrp="1" noChangeArrowheads="1"/>
          </p:cNvSpPr>
          <p:nvPr>
            <p:ph idx="1"/>
          </p:nvPr>
        </p:nvSpPr>
        <p:spPr/>
        <p:txBody>
          <a:bodyPr/>
          <a:lstStyle/>
          <a:p>
            <a:r>
              <a:rPr lang="en-US" altLang="en-US" sz="3200" dirty="0"/>
              <a:t>netstat</a:t>
            </a:r>
          </a:p>
          <a:p>
            <a:endParaRPr lang="en-US" altLang="en-US" dirty="0"/>
          </a:p>
        </p:txBody>
      </p:sp>
      <p:sp>
        <p:nvSpPr>
          <p:cNvPr id="31748" name="Slide Number Placeholder 4">
            <a:extLst>
              <a:ext uri="{FF2B5EF4-FFF2-40B4-BE49-F238E27FC236}">
                <a16:creationId xmlns:a16="http://schemas.microsoft.com/office/drawing/2014/main" id="{F721F250-D066-438E-8A00-ADA073F9AD9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1ED57-90F3-4D32-8FB9-6BCA9E88E5B1}" type="slidenum">
              <a:rPr lang="en-US" altLang="en-US">
                <a:solidFill>
                  <a:schemeClr val="accent1"/>
                </a:solidFill>
                <a:latin typeface="Garamond" panose="02020404030301010803" pitchFamily="18" charset="0"/>
              </a:rPr>
              <a:pPr/>
              <a:t>59</a:t>
            </a:fld>
            <a:endParaRPr lang="en-US" altLang="en-US">
              <a:solidFill>
                <a:schemeClr val="accent1"/>
              </a:solidFill>
              <a:latin typeface="Garamond" panose="02020404030301010803" pitchFamily="18" charset="0"/>
            </a:endParaRPr>
          </a:p>
        </p:txBody>
      </p:sp>
      <p:pic>
        <p:nvPicPr>
          <p:cNvPr id="3" name="Picture 2">
            <a:extLst>
              <a:ext uri="{FF2B5EF4-FFF2-40B4-BE49-F238E27FC236}">
                <a16:creationId xmlns:a16="http://schemas.microsoft.com/office/drawing/2014/main" id="{A7D03F27-0154-4E9A-AC54-FFB6B393D67B}"/>
              </a:ext>
            </a:extLst>
          </p:cNvPr>
          <p:cNvPicPr>
            <a:picLocks noChangeAspect="1"/>
          </p:cNvPicPr>
          <p:nvPr/>
        </p:nvPicPr>
        <p:blipFill rotWithShape="1">
          <a:blip r:embed="rId2"/>
          <a:srcRect r="48585" b="27153"/>
          <a:stretch/>
        </p:blipFill>
        <p:spPr>
          <a:xfrm>
            <a:off x="3568851" y="1806633"/>
            <a:ext cx="4940138" cy="4493408"/>
          </a:xfrm>
          <a:prstGeom prst="rect">
            <a:avLst/>
          </a:prstGeom>
        </p:spPr>
      </p:pic>
      <p:sp>
        <p:nvSpPr>
          <p:cNvPr id="4" name="TextBox 3">
            <a:extLst>
              <a:ext uri="{FF2B5EF4-FFF2-40B4-BE49-F238E27FC236}">
                <a16:creationId xmlns:a16="http://schemas.microsoft.com/office/drawing/2014/main" id="{C14BAF3D-FBD2-45C1-8EE2-36158E011A70}"/>
              </a:ext>
            </a:extLst>
          </p:cNvPr>
          <p:cNvSpPr txBox="1"/>
          <p:nvPr/>
        </p:nvSpPr>
        <p:spPr>
          <a:xfrm>
            <a:off x="613487" y="6470857"/>
            <a:ext cx="2350965" cy="369332"/>
          </a:xfrm>
          <a:prstGeom prst="rect">
            <a:avLst/>
          </a:prstGeom>
          <a:noFill/>
        </p:spPr>
        <p:txBody>
          <a:bodyPr wrap="none" rtlCol="0">
            <a:spAutoFit/>
          </a:bodyPr>
          <a:lstStyle/>
          <a:p>
            <a:r>
              <a:rPr lang="en-US" dirty="0">
                <a:solidFill>
                  <a:schemeClr val="accent1">
                    <a:lumMod val="60000"/>
                    <a:lumOff val="40000"/>
                  </a:schemeClr>
                </a:solidFill>
              </a:rPr>
              <a:t>https://infotracer.com/</a:t>
            </a:r>
          </a:p>
        </p:txBody>
      </p:sp>
    </p:spTree>
    <p:extLst>
      <p:ext uri="{BB962C8B-B14F-4D97-AF65-F5344CB8AC3E}">
        <p14:creationId xmlns:p14="http://schemas.microsoft.com/office/powerpoint/2010/main" val="3600920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42F4A-9083-3F66-1A30-C5000F86E832}"/>
            </a:ext>
          </a:extLst>
        </p:cNvPr>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1585D6C0-AD0C-3B44-D9EA-76D15DD8804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9B69B-D3B3-44B4-B74F-2F8538D8896A}" type="slidenum">
              <a:rPr lang="en-US" altLang="en-US">
                <a:solidFill>
                  <a:schemeClr val="accent1"/>
                </a:solidFill>
                <a:latin typeface="Garamond" panose="02020404030301010803" pitchFamily="18" charset="0"/>
              </a:rPr>
              <a:pPr/>
              <a:t>6</a:t>
            </a:fld>
            <a:endParaRPr lang="en-US" altLang="en-US">
              <a:solidFill>
                <a:schemeClr val="accent1"/>
              </a:solidFill>
              <a:latin typeface="Garamond" panose="02020404030301010803" pitchFamily="18" charset="0"/>
            </a:endParaRPr>
          </a:p>
        </p:txBody>
      </p:sp>
      <p:sp>
        <p:nvSpPr>
          <p:cNvPr id="12291" name="Rectangle 2">
            <a:extLst>
              <a:ext uri="{FF2B5EF4-FFF2-40B4-BE49-F238E27FC236}">
                <a16:creationId xmlns:a16="http://schemas.microsoft.com/office/drawing/2014/main" id="{8BD833B8-D828-C680-3FB2-E8DB8DE60A4E}"/>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Sock Puppet</a:t>
            </a:r>
          </a:p>
        </p:txBody>
      </p:sp>
      <p:sp>
        <p:nvSpPr>
          <p:cNvPr id="12292" name="Rectangle 3">
            <a:extLst>
              <a:ext uri="{FF2B5EF4-FFF2-40B4-BE49-F238E27FC236}">
                <a16:creationId xmlns:a16="http://schemas.microsoft.com/office/drawing/2014/main" id="{A47787B8-A0D5-439F-A4D2-143B4C1561EF}"/>
              </a:ext>
            </a:extLst>
          </p:cNvPr>
          <p:cNvSpPr>
            <a:spLocks noGrp="1" noChangeArrowheads="1"/>
          </p:cNvSpPr>
          <p:nvPr>
            <p:ph type="body" idx="1"/>
          </p:nvPr>
        </p:nvSpPr>
        <p:spPr>
          <a:xfrm>
            <a:off x="1097280" y="1845734"/>
            <a:ext cx="10058400" cy="4356946"/>
          </a:xfrm>
        </p:spPr>
        <p:txBody>
          <a:bodyPr>
            <a:noAutofit/>
          </a:bodyPr>
          <a:lstStyle/>
          <a:p>
            <a:pPr marL="201168" lvl="1" indent="0">
              <a:buNone/>
            </a:pPr>
            <a:r>
              <a:rPr lang="en-US" altLang="en-US" sz="2800" b="1" dirty="0">
                <a:solidFill>
                  <a:schemeClr val="tx1"/>
                </a:solidFill>
              </a:rPr>
              <a:t>Sock Puppet </a:t>
            </a:r>
            <a:r>
              <a:rPr lang="en-US" altLang="en-US" sz="2800" dirty="0">
                <a:solidFill>
                  <a:schemeClr val="tx1"/>
                </a:solidFill>
              </a:rPr>
              <a:t>is a covert account that is not related to your identity.</a:t>
            </a:r>
          </a:p>
          <a:p>
            <a:pPr marL="201168" lvl="1" indent="0">
              <a:buNone/>
            </a:pPr>
            <a:endParaRPr lang="en-US" altLang="en-US" sz="2800" b="1" dirty="0">
              <a:solidFill>
                <a:schemeClr val="tx1"/>
              </a:solidFill>
            </a:endParaRPr>
          </a:p>
          <a:p>
            <a:pPr marL="201168" lvl="1" indent="0">
              <a:buNone/>
            </a:pPr>
            <a:r>
              <a:rPr lang="en-US" altLang="en-US" sz="2800" dirty="0">
                <a:solidFill>
                  <a:schemeClr val="tx1"/>
                </a:solidFill>
              </a:rPr>
              <a:t>This will protect you from revealing your true identity when performing SOCMINT (Social Media Intelligence)</a:t>
            </a:r>
          </a:p>
          <a:p>
            <a:pPr marL="201168" lvl="1" indent="0">
              <a:buNone/>
            </a:pPr>
            <a:endParaRPr lang="en-US" altLang="en-US" sz="2800" dirty="0">
              <a:solidFill>
                <a:schemeClr val="tx1"/>
              </a:solidFill>
            </a:endParaRPr>
          </a:p>
          <a:p>
            <a:pPr marL="201168" lvl="1" indent="0">
              <a:buNone/>
            </a:pPr>
            <a:r>
              <a:rPr lang="en-US" altLang="en-US" sz="2800" dirty="0">
                <a:solidFill>
                  <a:schemeClr val="tx1"/>
                </a:solidFill>
              </a:rPr>
              <a:t>When doing this for an investigation/</a:t>
            </a:r>
            <a:r>
              <a:rPr lang="en-US" altLang="en-US" sz="2800" dirty="0" err="1">
                <a:solidFill>
                  <a:schemeClr val="tx1"/>
                </a:solidFill>
              </a:rPr>
              <a:t>pentest</a:t>
            </a:r>
            <a:r>
              <a:rPr lang="en-US" altLang="en-US" sz="2800" dirty="0">
                <a:solidFill>
                  <a:schemeClr val="tx1"/>
                </a:solidFill>
              </a:rPr>
              <a:t> you want to do this from a Virtual Machine (VM) using a VPN (Virtual Private Network)</a:t>
            </a:r>
          </a:p>
          <a:p>
            <a:pPr marL="201168" lvl="1" indent="0">
              <a:buNone/>
            </a:pPr>
            <a:endParaRPr lang="en-US" altLang="en-US" sz="2800" dirty="0">
              <a:solidFill>
                <a:schemeClr val="tx1"/>
              </a:solidFill>
            </a:endParaRPr>
          </a:p>
          <a:p>
            <a:pPr marL="201168" lvl="1" indent="0">
              <a:buNone/>
            </a:pPr>
            <a:r>
              <a:rPr lang="en-US" altLang="en-US" sz="2800" dirty="0">
                <a:solidFill>
                  <a:schemeClr val="tx1"/>
                </a:solidFill>
              </a:rPr>
              <a:t>We will be setting them up later in the semester.</a:t>
            </a:r>
          </a:p>
        </p:txBody>
      </p:sp>
    </p:spTree>
    <p:extLst>
      <p:ext uri="{BB962C8B-B14F-4D97-AF65-F5344CB8AC3E}">
        <p14:creationId xmlns:p14="http://schemas.microsoft.com/office/powerpoint/2010/main" val="1747849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4BA5DF5C-FFB1-4E1F-8D20-F1BD7B720804}"/>
              </a:ext>
            </a:extLst>
          </p:cNvPr>
          <p:cNvSpPr>
            <a:spLocks noGrp="1" noChangeArrowheads="1"/>
          </p:cNvSpPr>
          <p:nvPr>
            <p:ph type="title"/>
          </p:nvPr>
        </p:nvSpPr>
        <p:spPr/>
        <p:txBody>
          <a:bodyPr/>
          <a:lstStyle/>
          <a:p>
            <a:r>
              <a:rPr lang="en-US" altLang="en-US" b="1" dirty="0">
                <a:solidFill>
                  <a:srgbClr val="0070C0"/>
                </a:solidFill>
              </a:rPr>
              <a:t>UDP vs. TCP</a:t>
            </a:r>
          </a:p>
        </p:txBody>
      </p:sp>
      <p:sp>
        <p:nvSpPr>
          <p:cNvPr id="8195" name="Content Placeholder 2">
            <a:extLst>
              <a:ext uri="{FF2B5EF4-FFF2-40B4-BE49-F238E27FC236}">
                <a16:creationId xmlns:a16="http://schemas.microsoft.com/office/drawing/2014/main" id="{325D5260-DD15-4FEA-BABB-F5C6CC2D338B}"/>
              </a:ext>
            </a:extLst>
          </p:cNvPr>
          <p:cNvSpPr>
            <a:spLocks noGrp="1" noChangeArrowheads="1"/>
          </p:cNvSpPr>
          <p:nvPr>
            <p:ph idx="1"/>
          </p:nvPr>
        </p:nvSpPr>
        <p:spPr/>
        <p:txBody>
          <a:bodyPr>
            <a:normAutofit/>
          </a:bodyPr>
          <a:lstStyle/>
          <a:p>
            <a:r>
              <a:rPr lang="en-US" altLang="en-US" sz="3200" dirty="0"/>
              <a:t>UDP – User Datagram Protocol</a:t>
            </a:r>
          </a:p>
          <a:p>
            <a:pPr lvl="1"/>
            <a:r>
              <a:rPr lang="en-US" altLang="en-US" sz="2800" dirty="0"/>
              <a:t>Connection-less</a:t>
            </a:r>
          </a:p>
          <a:p>
            <a:pPr lvl="1"/>
            <a:r>
              <a:rPr lang="en-US" altLang="en-US" sz="2800" dirty="0"/>
              <a:t>Packets are sent in chucks</a:t>
            </a:r>
          </a:p>
          <a:p>
            <a:pPr lvl="1"/>
            <a:r>
              <a:rPr lang="en-US" altLang="en-US" sz="2800" dirty="0"/>
              <a:t>faster</a:t>
            </a:r>
          </a:p>
          <a:p>
            <a:r>
              <a:rPr lang="en-US" altLang="en-US" sz="3200" dirty="0"/>
              <a:t>TCP – Transmission Control Protocol</a:t>
            </a:r>
          </a:p>
          <a:p>
            <a:pPr lvl="1"/>
            <a:r>
              <a:rPr lang="en-US" altLang="en-US" sz="2800" dirty="0"/>
              <a:t>Establishes a connection</a:t>
            </a:r>
          </a:p>
          <a:p>
            <a:pPr lvl="1"/>
            <a:r>
              <a:rPr lang="en-US" altLang="en-US" sz="2800" dirty="0"/>
              <a:t>Bidirectional communication</a:t>
            </a:r>
          </a:p>
          <a:p>
            <a:pPr lvl="1"/>
            <a:r>
              <a:rPr lang="en-US" altLang="en-US" sz="2800" dirty="0"/>
              <a:t>More reliable</a:t>
            </a:r>
          </a:p>
        </p:txBody>
      </p:sp>
      <p:sp>
        <p:nvSpPr>
          <p:cNvPr id="8196" name="Slide Number Placeholder 4">
            <a:extLst>
              <a:ext uri="{FF2B5EF4-FFF2-40B4-BE49-F238E27FC236}">
                <a16:creationId xmlns:a16="http://schemas.microsoft.com/office/drawing/2014/main" id="{C2B3F64A-FE28-48BE-ACEE-132BAA265E66}"/>
              </a:ext>
            </a:extLst>
          </p:cNvPr>
          <p:cNvSpPr>
            <a:spLocks noGrp="1" noChangeArrowheads="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2BBE10-665C-4065-B9BE-CDD03FE0AC67}" type="slidenum">
              <a:rPr lang="en-US" altLang="en-US">
                <a:solidFill>
                  <a:schemeClr val="accent1"/>
                </a:solidFill>
                <a:latin typeface="Garamond" panose="02020404030301010803" pitchFamily="18" charset="0"/>
              </a:rPr>
              <a:pPr/>
              <a:t>60</a:t>
            </a:fld>
            <a:endParaRPr lang="en-US" altLang="en-US">
              <a:solidFill>
                <a:schemeClr val="accent1"/>
              </a:solidFill>
              <a:latin typeface="Garamond" panose="02020404030301010803"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62F35FF5-5870-42B7-AE7A-4FCF41E978F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EB1FC3-8F7E-475C-9352-C3A0EC892546}" type="slidenum">
              <a:rPr lang="en-US" altLang="en-US">
                <a:solidFill>
                  <a:schemeClr val="accent1"/>
                </a:solidFill>
                <a:latin typeface="Garamond" panose="02020404030301010803" pitchFamily="18" charset="0"/>
              </a:rPr>
              <a:pPr/>
              <a:t>61</a:t>
            </a:fld>
            <a:endParaRPr lang="en-US" altLang="en-US">
              <a:solidFill>
                <a:schemeClr val="accent1"/>
              </a:solidFill>
              <a:latin typeface="Garamond" panose="02020404030301010803" pitchFamily="18" charset="0"/>
            </a:endParaRPr>
          </a:p>
        </p:txBody>
      </p:sp>
      <p:sp>
        <p:nvSpPr>
          <p:cNvPr id="9219" name="Rectangle 2">
            <a:extLst>
              <a:ext uri="{FF2B5EF4-FFF2-40B4-BE49-F238E27FC236}">
                <a16:creationId xmlns:a16="http://schemas.microsoft.com/office/drawing/2014/main" id="{D2770DF6-3165-4E5D-8979-F7ABF7484E48}"/>
              </a:ext>
            </a:extLst>
          </p:cNvPr>
          <p:cNvSpPr>
            <a:spLocks noGrp="1" noChangeArrowheads="1"/>
          </p:cNvSpPr>
          <p:nvPr>
            <p:ph type="title"/>
          </p:nvPr>
        </p:nvSpPr>
        <p:spPr>
          <a:xfrm>
            <a:off x="1241946" y="277814"/>
            <a:ext cx="10340454" cy="1139825"/>
          </a:xfrm>
        </p:spPr>
        <p:txBody>
          <a:bodyPr/>
          <a:lstStyle/>
          <a:p>
            <a:pPr eaLnBrk="1" hangingPunct="1"/>
            <a:r>
              <a:rPr lang="en-US" altLang="en-US" b="1" dirty="0">
                <a:solidFill>
                  <a:srgbClr val="0070C0"/>
                </a:solidFill>
              </a:rPr>
              <a:t>Denial of Service Attack</a:t>
            </a:r>
          </a:p>
        </p:txBody>
      </p:sp>
      <p:sp>
        <p:nvSpPr>
          <p:cNvPr id="9220" name="Rectangle 3">
            <a:extLst>
              <a:ext uri="{FF2B5EF4-FFF2-40B4-BE49-F238E27FC236}">
                <a16:creationId xmlns:a16="http://schemas.microsoft.com/office/drawing/2014/main" id="{DED41AC8-1335-4633-8A91-7F36184D9C7F}"/>
              </a:ext>
            </a:extLst>
          </p:cNvPr>
          <p:cNvSpPr>
            <a:spLocks noGrp="1" noChangeArrowheads="1"/>
          </p:cNvSpPr>
          <p:nvPr>
            <p:ph type="body" sz="half" idx="1"/>
          </p:nvPr>
        </p:nvSpPr>
        <p:spPr>
          <a:xfrm>
            <a:off x="1119116" y="1828801"/>
            <a:ext cx="5662684" cy="4302125"/>
          </a:xfrm>
        </p:spPr>
        <p:txBody>
          <a:bodyPr>
            <a:normAutofit/>
          </a:bodyPr>
          <a:lstStyle/>
          <a:p>
            <a:pPr eaLnBrk="1" hangingPunct="1"/>
            <a:r>
              <a:rPr lang="en-US" altLang="en-US" sz="2600" dirty="0"/>
              <a:t>Based on the premise that all computers have operational limitations</a:t>
            </a:r>
          </a:p>
          <a:p>
            <a:pPr eaLnBrk="1" hangingPunct="1"/>
            <a:r>
              <a:rPr lang="en-US" altLang="en-US" sz="2600" dirty="0"/>
              <a:t>Utilizes the ping utility to execute the attack</a:t>
            </a:r>
          </a:p>
          <a:p>
            <a:pPr eaLnBrk="1" hangingPunct="1"/>
            <a:r>
              <a:rPr lang="en-US" altLang="en-US" sz="2600" dirty="0"/>
              <a:t>You can use the /h or /? Switch with ping to find out what options are available</a:t>
            </a:r>
          </a:p>
          <a:p>
            <a:pPr eaLnBrk="1" hangingPunct="1"/>
            <a:endParaRPr lang="en-US" altLang="en-US" sz="2600" dirty="0"/>
          </a:p>
          <a:p>
            <a:pPr eaLnBrk="1" hangingPunct="1"/>
            <a:r>
              <a:rPr lang="en-US" altLang="en-US" sz="2600" dirty="0"/>
              <a:t>Example:</a:t>
            </a:r>
          </a:p>
          <a:p>
            <a:pPr eaLnBrk="1" hangingPunct="1"/>
            <a:r>
              <a:rPr lang="en-US" altLang="en-US" sz="2600" dirty="0"/>
              <a:t>ping [target] -1 65000 –w 0 -t</a:t>
            </a:r>
          </a:p>
        </p:txBody>
      </p:sp>
      <p:pic>
        <p:nvPicPr>
          <p:cNvPr id="9221" name="Picture 1">
            <a:extLst>
              <a:ext uri="{FF2B5EF4-FFF2-40B4-BE49-F238E27FC236}">
                <a16:creationId xmlns:a16="http://schemas.microsoft.com/office/drawing/2014/main" id="{7CF1F6E1-855C-461C-A4D4-B320B1B03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828801"/>
            <a:ext cx="3856038"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30AC1A88-5142-45C1-8D84-EA0F9C4855D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DAA4FD-0A31-4CA3-AD93-467AC069805F}" type="slidenum">
              <a:rPr lang="en-US" altLang="en-US">
                <a:solidFill>
                  <a:schemeClr val="accent1"/>
                </a:solidFill>
                <a:latin typeface="Garamond" panose="02020404030301010803" pitchFamily="18" charset="0"/>
              </a:rPr>
              <a:pPr/>
              <a:t>62</a:t>
            </a:fld>
            <a:endParaRPr lang="en-US" altLang="en-US">
              <a:solidFill>
                <a:schemeClr val="accent1"/>
              </a:solidFill>
              <a:latin typeface="Garamond" panose="02020404030301010803" pitchFamily="18" charset="0"/>
            </a:endParaRPr>
          </a:p>
        </p:txBody>
      </p:sp>
      <p:sp>
        <p:nvSpPr>
          <p:cNvPr id="11267" name="Rectangle 2">
            <a:extLst>
              <a:ext uri="{FF2B5EF4-FFF2-40B4-BE49-F238E27FC236}">
                <a16:creationId xmlns:a16="http://schemas.microsoft.com/office/drawing/2014/main" id="{33430316-0CF6-4A4B-8859-79B4421481B6}"/>
              </a:ext>
            </a:extLst>
          </p:cNvPr>
          <p:cNvSpPr>
            <a:spLocks noGrp="1" noChangeArrowheads="1"/>
          </p:cNvSpPr>
          <p:nvPr>
            <p:ph type="title"/>
          </p:nvPr>
        </p:nvSpPr>
        <p:spPr/>
        <p:txBody>
          <a:bodyPr/>
          <a:lstStyle/>
          <a:p>
            <a:pPr eaLnBrk="1" hangingPunct="1"/>
            <a:r>
              <a:rPr lang="en-US" altLang="en-US" sz="3800" b="1" dirty="0">
                <a:solidFill>
                  <a:srgbClr val="0070C0"/>
                </a:solidFill>
              </a:rPr>
              <a:t>Distributed Denial of Service (DDoS) Attack</a:t>
            </a:r>
          </a:p>
        </p:txBody>
      </p:sp>
      <p:sp>
        <p:nvSpPr>
          <p:cNvPr id="11268" name="Rectangle 3">
            <a:extLst>
              <a:ext uri="{FF2B5EF4-FFF2-40B4-BE49-F238E27FC236}">
                <a16:creationId xmlns:a16="http://schemas.microsoft.com/office/drawing/2014/main" id="{FE2DE30C-0F76-4B3B-9BCF-DAEF0C30E743}"/>
              </a:ext>
            </a:extLst>
          </p:cNvPr>
          <p:cNvSpPr>
            <a:spLocks noGrp="1" noChangeArrowheads="1"/>
          </p:cNvSpPr>
          <p:nvPr>
            <p:ph type="body" idx="1"/>
          </p:nvPr>
        </p:nvSpPr>
        <p:spPr>
          <a:xfrm>
            <a:off x="1097280" y="1845734"/>
            <a:ext cx="4252642" cy="4023360"/>
          </a:xfrm>
        </p:spPr>
        <p:txBody>
          <a:bodyPr>
            <a:normAutofit/>
          </a:bodyPr>
          <a:lstStyle/>
          <a:p>
            <a:pPr eaLnBrk="1" hangingPunct="1"/>
            <a:r>
              <a:rPr lang="en-US" altLang="en-US" sz="2800" dirty="0"/>
              <a:t>Variation of a Denial of Service</a:t>
            </a:r>
          </a:p>
          <a:p>
            <a:pPr eaLnBrk="1" hangingPunct="1"/>
            <a:r>
              <a:rPr lang="en-US" altLang="en-US" sz="2800" dirty="0"/>
              <a:t>Launched from multiple clients</a:t>
            </a:r>
          </a:p>
          <a:p>
            <a:pPr eaLnBrk="1" hangingPunct="1"/>
            <a:r>
              <a:rPr lang="en-US" altLang="en-US" sz="2800" dirty="0"/>
              <a:t>More difficult to track due to the use of zombie machines</a:t>
            </a:r>
          </a:p>
        </p:txBody>
      </p:sp>
      <p:pic>
        <p:nvPicPr>
          <p:cNvPr id="11269" name="Picture 1">
            <a:extLst>
              <a:ext uri="{FF2B5EF4-FFF2-40B4-BE49-F238E27FC236}">
                <a16:creationId xmlns:a16="http://schemas.microsoft.com/office/drawing/2014/main" id="{45F40DF7-2C81-4C07-ACD6-16621C8B6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867" t="54443" r="1495" b="16667"/>
          <a:stretch>
            <a:fillRect/>
          </a:stretch>
        </p:blipFill>
        <p:spPr bwMode="auto">
          <a:xfrm>
            <a:off x="5410200" y="1997122"/>
            <a:ext cx="6348342" cy="423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a16="http://schemas.microsoft.com/office/drawing/2014/main" id="{A551449D-87DA-42BB-B3A2-91432934FCF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397BF5-F9CC-4949-A028-11FF50F0AD37}" type="slidenum">
              <a:rPr lang="en-US" altLang="en-US">
                <a:solidFill>
                  <a:schemeClr val="accent1"/>
                </a:solidFill>
                <a:latin typeface="Garamond" panose="02020404030301010803" pitchFamily="18" charset="0"/>
              </a:rPr>
              <a:pPr/>
              <a:t>63</a:t>
            </a:fld>
            <a:endParaRPr lang="en-US" altLang="en-US">
              <a:solidFill>
                <a:schemeClr val="accent1"/>
              </a:solidFill>
              <a:latin typeface="Garamond" panose="02020404030301010803" pitchFamily="18" charset="0"/>
            </a:endParaRPr>
          </a:p>
        </p:txBody>
      </p:sp>
      <p:sp>
        <p:nvSpPr>
          <p:cNvPr id="13315" name="Rectangle 2">
            <a:extLst>
              <a:ext uri="{FF2B5EF4-FFF2-40B4-BE49-F238E27FC236}">
                <a16:creationId xmlns:a16="http://schemas.microsoft.com/office/drawing/2014/main" id="{77754D10-251C-4165-A5A6-A2FBE715167F}"/>
              </a:ext>
            </a:extLst>
          </p:cNvPr>
          <p:cNvSpPr>
            <a:spLocks noGrp="1" noChangeArrowheads="1"/>
          </p:cNvSpPr>
          <p:nvPr>
            <p:ph type="title"/>
          </p:nvPr>
        </p:nvSpPr>
        <p:spPr>
          <a:xfrm>
            <a:off x="1251044" y="277814"/>
            <a:ext cx="10331355" cy="1139825"/>
          </a:xfrm>
        </p:spPr>
        <p:txBody>
          <a:bodyPr/>
          <a:lstStyle/>
          <a:p>
            <a:pPr eaLnBrk="1" hangingPunct="1"/>
            <a:r>
              <a:rPr lang="en-US" altLang="en-US" b="1" dirty="0">
                <a:solidFill>
                  <a:srgbClr val="0070C0"/>
                </a:solidFill>
              </a:rPr>
              <a:t>SYN Flood</a:t>
            </a:r>
          </a:p>
        </p:txBody>
      </p:sp>
      <p:sp>
        <p:nvSpPr>
          <p:cNvPr id="13316" name="Rectangle 3">
            <a:extLst>
              <a:ext uri="{FF2B5EF4-FFF2-40B4-BE49-F238E27FC236}">
                <a16:creationId xmlns:a16="http://schemas.microsoft.com/office/drawing/2014/main" id="{A942AFAB-7137-413A-A696-F5ED6FF0C1E7}"/>
              </a:ext>
            </a:extLst>
          </p:cNvPr>
          <p:cNvSpPr>
            <a:spLocks noGrp="1" noChangeArrowheads="1"/>
          </p:cNvSpPr>
          <p:nvPr>
            <p:ph type="body" sz="half" idx="1"/>
          </p:nvPr>
        </p:nvSpPr>
        <p:spPr>
          <a:xfrm>
            <a:off x="1191904" y="1869743"/>
            <a:ext cx="4940490" cy="4221708"/>
          </a:xfrm>
        </p:spPr>
        <p:txBody>
          <a:bodyPr>
            <a:normAutofit/>
          </a:bodyPr>
          <a:lstStyle/>
          <a:p>
            <a:pPr eaLnBrk="1" hangingPunct="1"/>
            <a:r>
              <a:rPr lang="en-US" altLang="en-US" sz="2600" dirty="0"/>
              <a:t>Takes advantage of the TCP handshake process</a:t>
            </a:r>
          </a:p>
          <a:p>
            <a:pPr eaLnBrk="1" hangingPunct="1"/>
            <a:r>
              <a:rPr lang="en-US" altLang="en-US" sz="2600" dirty="0"/>
              <a:t>Can be addressed in the following manners:</a:t>
            </a:r>
          </a:p>
          <a:p>
            <a:pPr lvl="1" eaLnBrk="1" hangingPunct="1"/>
            <a:r>
              <a:rPr lang="en-US" altLang="en-US" sz="2200" dirty="0"/>
              <a:t>Micro Blocks</a:t>
            </a:r>
          </a:p>
          <a:p>
            <a:pPr lvl="1" eaLnBrk="1" hangingPunct="1"/>
            <a:r>
              <a:rPr lang="en-US" altLang="en-US" sz="2200" dirty="0"/>
              <a:t>Bandwidth Throttling</a:t>
            </a:r>
          </a:p>
          <a:p>
            <a:pPr lvl="1" eaLnBrk="1" hangingPunct="1"/>
            <a:r>
              <a:rPr lang="en-US" altLang="en-US" sz="2200" dirty="0"/>
              <a:t>SYN Cookies</a:t>
            </a:r>
          </a:p>
          <a:p>
            <a:pPr lvl="1" eaLnBrk="1" hangingPunct="1"/>
            <a:r>
              <a:rPr lang="en-US" altLang="en-US" sz="2200" dirty="0"/>
              <a:t>RST Cookies</a:t>
            </a:r>
          </a:p>
          <a:p>
            <a:pPr lvl="1" eaLnBrk="1" hangingPunct="1"/>
            <a:r>
              <a:rPr lang="en-US" altLang="en-US" sz="2200" dirty="0"/>
              <a:t>Stack Tweaking</a:t>
            </a:r>
          </a:p>
        </p:txBody>
      </p:sp>
      <p:pic>
        <p:nvPicPr>
          <p:cNvPr id="13317" name="Picture 1">
            <a:extLst>
              <a:ext uri="{FF2B5EF4-FFF2-40B4-BE49-F238E27FC236}">
                <a16:creationId xmlns:a16="http://schemas.microsoft.com/office/drawing/2014/main" id="{3AA4AD3A-1A6A-412B-A361-9CC9972F8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942" y="3705131"/>
            <a:ext cx="624205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84BEBD29-0CDB-4957-8B1E-E4C282B2BD3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900CAA-023C-4202-99C4-B10B332A9078}" type="slidenum">
              <a:rPr lang="en-US" altLang="en-US">
                <a:solidFill>
                  <a:schemeClr val="accent1"/>
                </a:solidFill>
                <a:latin typeface="Garamond" panose="02020404030301010803" pitchFamily="18" charset="0"/>
              </a:rPr>
              <a:pPr/>
              <a:t>64</a:t>
            </a:fld>
            <a:endParaRPr lang="en-US" altLang="en-US">
              <a:solidFill>
                <a:schemeClr val="accent1"/>
              </a:solidFill>
              <a:latin typeface="Garamond" panose="02020404030301010803" pitchFamily="18" charset="0"/>
            </a:endParaRPr>
          </a:p>
        </p:txBody>
      </p:sp>
      <p:sp>
        <p:nvSpPr>
          <p:cNvPr id="15363" name="Rectangle 2">
            <a:extLst>
              <a:ext uri="{FF2B5EF4-FFF2-40B4-BE49-F238E27FC236}">
                <a16:creationId xmlns:a16="http://schemas.microsoft.com/office/drawing/2014/main" id="{6E7B8DD5-695D-44FC-BD2C-57B84322F198}"/>
              </a:ext>
            </a:extLst>
          </p:cNvPr>
          <p:cNvSpPr>
            <a:spLocks noGrp="1" noChangeArrowheads="1"/>
          </p:cNvSpPr>
          <p:nvPr>
            <p:ph type="title"/>
          </p:nvPr>
        </p:nvSpPr>
        <p:spPr>
          <a:xfrm>
            <a:off x="1241946" y="277814"/>
            <a:ext cx="10340454" cy="1139825"/>
          </a:xfrm>
        </p:spPr>
        <p:txBody>
          <a:bodyPr/>
          <a:lstStyle/>
          <a:p>
            <a:pPr eaLnBrk="1" hangingPunct="1"/>
            <a:r>
              <a:rPr lang="en-US" altLang="en-US" b="1" dirty="0">
                <a:solidFill>
                  <a:srgbClr val="0070C0"/>
                </a:solidFill>
              </a:rPr>
              <a:t>SYN Flood</a:t>
            </a:r>
          </a:p>
        </p:txBody>
      </p:sp>
      <p:sp>
        <p:nvSpPr>
          <p:cNvPr id="15364" name="Rectangle 3">
            <a:extLst>
              <a:ext uri="{FF2B5EF4-FFF2-40B4-BE49-F238E27FC236}">
                <a16:creationId xmlns:a16="http://schemas.microsoft.com/office/drawing/2014/main" id="{DA9556B7-9B93-4D37-9AB0-FDDDC01C935C}"/>
              </a:ext>
            </a:extLst>
          </p:cNvPr>
          <p:cNvSpPr>
            <a:spLocks noGrp="1" noChangeArrowheads="1"/>
          </p:cNvSpPr>
          <p:nvPr>
            <p:ph type="body" sz="half" idx="1"/>
          </p:nvPr>
        </p:nvSpPr>
        <p:spPr>
          <a:xfrm>
            <a:off x="1201003" y="1828555"/>
            <a:ext cx="7983940" cy="2189163"/>
          </a:xfrm>
        </p:spPr>
        <p:txBody>
          <a:bodyPr/>
          <a:lstStyle/>
          <a:p>
            <a:pPr eaLnBrk="1" hangingPunct="1"/>
            <a:r>
              <a:rPr lang="en-US" altLang="en-US" sz="2600" dirty="0"/>
              <a:t>Takes advantage of the TCP handshake process</a:t>
            </a:r>
            <a:endParaRPr lang="en-US" altLang="en-US" sz="2200" dirty="0"/>
          </a:p>
        </p:txBody>
      </p:sp>
      <p:pic>
        <p:nvPicPr>
          <p:cNvPr id="15365" name="Picture 1">
            <a:extLst>
              <a:ext uri="{FF2B5EF4-FFF2-40B4-BE49-F238E27FC236}">
                <a16:creationId xmlns:a16="http://schemas.microsoft.com/office/drawing/2014/main" id="{7944F3A9-D714-4914-8BCF-DA73967BD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22" t="43333" r="4349" b="18889"/>
          <a:stretch>
            <a:fillRect/>
          </a:stretch>
        </p:blipFill>
        <p:spPr bwMode="auto">
          <a:xfrm>
            <a:off x="4044286" y="2186803"/>
            <a:ext cx="7794153" cy="4075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a16="http://schemas.microsoft.com/office/drawing/2014/main" id="{AEAF5C40-218A-40A8-B74C-4A97F2EFF06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6958B2-06F0-4DF4-82AE-3E0E2048D77E}" type="slidenum">
              <a:rPr lang="en-US" altLang="en-US">
                <a:solidFill>
                  <a:schemeClr val="accent1"/>
                </a:solidFill>
                <a:latin typeface="Garamond" panose="02020404030301010803" pitchFamily="18" charset="0"/>
              </a:rPr>
              <a:pPr/>
              <a:t>65</a:t>
            </a:fld>
            <a:endParaRPr lang="en-US" altLang="en-US">
              <a:solidFill>
                <a:schemeClr val="accent1"/>
              </a:solidFill>
              <a:latin typeface="Garamond" panose="02020404030301010803" pitchFamily="18" charset="0"/>
            </a:endParaRPr>
          </a:p>
        </p:txBody>
      </p:sp>
      <p:sp>
        <p:nvSpPr>
          <p:cNvPr id="19459" name="Rectangle 2">
            <a:extLst>
              <a:ext uri="{FF2B5EF4-FFF2-40B4-BE49-F238E27FC236}">
                <a16:creationId xmlns:a16="http://schemas.microsoft.com/office/drawing/2014/main" id="{48FB8BE8-C994-4AB1-9323-A3163FCFA450}"/>
              </a:ext>
            </a:extLst>
          </p:cNvPr>
          <p:cNvSpPr>
            <a:spLocks noGrp="1" noChangeArrowheads="1"/>
          </p:cNvSpPr>
          <p:nvPr>
            <p:ph type="title"/>
          </p:nvPr>
        </p:nvSpPr>
        <p:spPr>
          <a:xfrm>
            <a:off x="1210100" y="277814"/>
            <a:ext cx="10372299" cy="1139825"/>
          </a:xfrm>
        </p:spPr>
        <p:txBody>
          <a:bodyPr>
            <a:normAutofit/>
          </a:bodyPr>
          <a:lstStyle/>
          <a:p>
            <a:pPr eaLnBrk="1" hangingPunct="1"/>
            <a:r>
              <a:rPr lang="en-US" altLang="en-US" sz="4400" b="1" dirty="0">
                <a:solidFill>
                  <a:srgbClr val="0070C0"/>
                </a:solidFill>
              </a:rPr>
              <a:t>Smurf Attack</a:t>
            </a:r>
          </a:p>
        </p:txBody>
      </p:sp>
      <p:sp>
        <p:nvSpPr>
          <p:cNvPr id="19460" name="Rectangle 3">
            <a:extLst>
              <a:ext uri="{FF2B5EF4-FFF2-40B4-BE49-F238E27FC236}">
                <a16:creationId xmlns:a16="http://schemas.microsoft.com/office/drawing/2014/main" id="{78B2D831-4FDA-4DF8-8BF5-7AEC9C9340F4}"/>
              </a:ext>
            </a:extLst>
          </p:cNvPr>
          <p:cNvSpPr>
            <a:spLocks noGrp="1" noChangeArrowheads="1"/>
          </p:cNvSpPr>
          <p:nvPr>
            <p:ph type="body" sz="half" idx="1"/>
          </p:nvPr>
        </p:nvSpPr>
        <p:spPr>
          <a:xfrm>
            <a:off x="1210100" y="2209800"/>
            <a:ext cx="4180766" cy="3868738"/>
          </a:xfrm>
        </p:spPr>
        <p:txBody>
          <a:bodyPr/>
          <a:lstStyle/>
          <a:p>
            <a:pPr eaLnBrk="1" hangingPunct="1"/>
            <a:r>
              <a:rPr lang="en-US" altLang="en-US" sz="2600" dirty="0"/>
              <a:t>Very popular attack</a:t>
            </a:r>
          </a:p>
          <a:p>
            <a:pPr eaLnBrk="1" hangingPunct="1"/>
            <a:r>
              <a:rPr lang="en-US" altLang="en-US" sz="2600" dirty="0"/>
              <a:t>Utilizes the ICMP packet to execute the attack</a:t>
            </a:r>
          </a:p>
        </p:txBody>
      </p:sp>
      <p:pic>
        <p:nvPicPr>
          <p:cNvPr id="19461" name="Content Placeholder 4">
            <a:extLst>
              <a:ext uri="{FF2B5EF4-FFF2-40B4-BE49-F238E27FC236}">
                <a16:creationId xmlns:a16="http://schemas.microsoft.com/office/drawing/2014/main" id="{1BA69676-811E-47A3-9E90-A705FD87E25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1225" y="1898176"/>
            <a:ext cx="5503863" cy="4343400"/>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961F2B8A-706E-42FA-8BFB-BA9D18F17F1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928FA52-D2CE-4573-93E7-C965B72CD23E}" type="slidenum">
              <a:rPr lang="en-US" altLang="en-US">
                <a:solidFill>
                  <a:schemeClr val="accent1"/>
                </a:solidFill>
                <a:latin typeface="Garamond" panose="02020404030301010803" pitchFamily="18" charset="0"/>
              </a:rPr>
              <a:pPr/>
              <a:t>66</a:t>
            </a:fld>
            <a:endParaRPr lang="en-US" altLang="en-US">
              <a:solidFill>
                <a:schemeClr val="accent1"/>
              </a:solidFill>
              <a:latin typeface="Garamond" panose="02020404030301010803" pitchFamily="18" charset="0"/>
            </a:endParaRPr>
          </a:p>
        </p:txBody>
      </p:sp>
      <p:sp>
        <p:nvSpPr>
          <p:cNvPr id="21507" name="Rectangle 2">
            <a:extLst>
              <a:ext uri="{FF2B5EF4-FFF2-40B4-BE49-F238E27FC236}">
                <a16:creationId xmlns:a16="http://schemas.microsoft.com/office/drawing/2014/main" id="{48EABA7B-CBE6-453A-ADCE-29AA13AC7A2F}"/>
              </a:ext>
            </a:extLst>
          </p:cNvPr>
          <p:cNvSpPr>
            <a:spLocks noGrp="1" noChangeArrowheads="1"/>
          </p:cNvSpPr>
          <p:nvPr>
            <p:ph type="title"/>
          </p:nvPr>
        </p:nvSpPr>
        <p:spPr/>
        <p:txBody>
          <a:bodyPr>
            <a:normAutofit/>
          </a:bodyPr>
          <a:lstStyle/>
          <a:p>
            <a:pPr eaLnBrk="1" hangingPunct="1"/>
            <a:r>
              <a:rPr lang="en-US" altLang="en-US" sz="4400" b="1" dirty="0">
                <a:solidFill>
                  <a:srgbClr val="0070C0"/>
                </a:solidFill>
              </a:rPr>
              <a:t>Ping of Death (</a:t>
            </a:r>
            <a:r>
              <a:rPr lang="en-US" altLang="en-US" sz="4400" b="1" dirty="0" err="1">
                <a:solidFill>
                  <a:srgbClr val="0070C0"/>
                </a:solidFill>
              </a:rPr>
              <a:t>PoD</a:t>
            </a:r>
            <a:r>
              <a:rPr lang="en-US" altLang="en-US" sz="4400" b="1" dirty="0">
                <a:solidFill>
                  <a:srgbClr val="0070C0"/>
                </a:solidFill>
              </a:rPr>
              <a:t>)</a:t>
            </a:r>
          </a:p>
        </p:txBody>
      </p:sp>
      <p:sp>
        <p:nvSpPr>
          <p:cNvPr id="21508" name="Rectangle 3">
            <a:extLst>
              <a:ext uri="{FF2B5EF4-FFF2-40B4-BE49-F238E27FC236}">
                <a16:creationId xmlns:a16="http://schemas.microsoft.com/office/drawing/2014/main" id="{3549F668-269D-45AF-9A75-07D84969F678}"/>
              </a:ext>
            </a:extLst>
          </p:cNvPr>
          <p:cNvSpPr>
            <a:spLocks noGrp="1" noChangeArrowheads="1"/>
          </p:cNvSpPr>
          <p:nvPr>
            <p:ph type="body" idx="1"/>
          </p:nvPr>
        </p:nvSpPr>
        <p:spPr/>
        <p:txBody>
          <a:bodyPr>
            <a:normAutofit/>
          </a:bodyPr>
          <a:lstStyle/>
          <a:p>
            <a:pPr eaLnBrk="1" hangingPunct="1"/>
            <a:r>
              <a:rPr lang="en-US" altLang="en-US" sz="2400" dirty="0"/>
              <a:t>Attacks machines that cannot handle oversized packets (&gt; 65,535 bytes)</a:t>
            </a:r>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Ensure that systems are patched and up to date</a:t>
            </a:r>
          </a:p>
          <a:p>
            <a:pPr eaLnBrk="1" hangingPunct="1"/>
            <a:r>
              <a:rPr lang="en-US" altLang="en-US" sz="2400" dirty="0"/>
              <a:t>Most current operating systems automatically drop oversized packets</a:t>
            </a:r>
          </a:p>
        </p:txBody>
      </p:sp>
      <p:pic>
        <p:nvPicPr>
          <p:cNvPr id="21509" name="Picture 1">
            <a:extLst>
              <a:ext uri="{FF2B5EF4-FFF2-40B4-BE49-F238E27FC236}">
                <a16:creationId xmlns:a16="http://schemas.microsoft.com/office/drawing/2014/main" id="{29B05A25-5AB7-496B-9504-85999315C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630" t="45557" r="4349" b="38889"/>
          <a:stretch>
            <a:fillRect/>
          </a:stretch>
        </p:blipFill>
        <p:spPr bwMode="auto">
          <a:xfrm>
            <a:off x="2009633" y="2534148"/>
            <a:ext cx="7798557" cy="178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60A5E63-585D-4ACA-8379-17D9D0AFD06F}"/>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9FA868-56DB-405A-A8B2-57078CD14B8D}" type="slidenum">
              <a:rPr lang="en-US" altLang="en-US">
                <a:solidFill>
                  <a:schemeClr val="accent1"/>
                </a:solidFill>
                <a:latin typeface="Garamond" panose="02020404030301010803" pitchFamily="18" charset="0"/>
              </a:rPr>
              <a:pPr/>
              <a:t>67</a:t>
            </a:fld>
            <a:endParaRPr lang="en-US" altLang="en-US">
              <a:solidFill>
                <a:schemeClr val="accent1"/>
              </a:solidFill>
              <a:latin typeface="Garamond" panose="02020404030301010803" pitchFamily="18" charset="0"/>
            </a:endParaRPr>
          </a:p>
        </p:txBody>
      </p:sp>
      <p:sp>
        <p:nvSpPr>
          <p:cNvPr id="23555" name="Rectangle 2">
            <a:extLst>
              <a:ext uri="{FF2B5EF4-FFF2-40B4-BE49-F238E27FC236}">
                <a16:creationId xmlns:a16="http://schemas.microsoft.com/office/drawing/2014/main" id="{8D9DCA4E-4275-4169-BEFF-5D3144E9EF30}"/>
              </a:ext>
            </a:extLst>
          </p:cNvPr>
          <p:cNvSpPr>
            <a:spLocks noGrp="1" noChangeArrowheads="1"/>
          </p:cNvSpPr>
          <p:nvPr>
            <p:ph type="title"/>
          </p:nvPr>
        </p:nvSpPr>
        <p:spPr/>
        <p:txBody>
          <a:bodyPr>
            <a:normAutofit/>
          </a:bodyPr>
          <a:lstStyle/>
          <a:p>
            <a:pPr eaLnBrk="1" hangingPunct="1"/>
            <a:r>
              <a:rPr lang="en-US" altLang="en-US" sz="4400" b="1" dirty="0">
                <a:solidFill>
                  <a:srgbClr val="0070C0"/>
                </a:solidFill>
              </a:rPr>
              <a:t>UDP Flood and ICMP Flood</a:t>
            </a:r>
          </a:p>
        </p:txBody>
      </p:sp>
      <p:sp>
        <p:nvSpPr>
          <p:cNvPr id="23556" name="Rectangle 3">
            <a:extLst>
              <a:ext uri="{FF2B5EF4-FFF2-40B4-BE49-F238E27FC236}">
                <a16:creationId xmlns:a16="http://schemas.microsoft.com/office/drawing/2014/main" id="{2EB086C3-3463-4EF1-9871-3989BBF5B75E}"/>
              </a:ext>
            </a:extLst>
          </p:cNvPr>
          <p:cNvSpPr>
            <a:spLocks noGrp="1" noChangeArrowheads="1"/>
          </p:cNvSpPr>
          <p:nvPr>
            <p:ph type="body" idx="1"/>
          </p:nvPr>
        </p:nvSpPr>
        <p:spPr/>
        <p:txBody>
          <a:bodyPr>
            <a:normAutofit/>
          </a:bodyPr>
          <a:lstStyle/>
          <a:p>
            <a:pPr eaLnBrk="1" hangingPunct="1"/>
            <a:r>
              <a:rPr lang="en-US" altLang="en-US" sz="3200" dirty="0"/>
              <a:t>UDP Flood</a:t>
            </a:r>
          </a:p>
          <a:p>
            <a:pPr lvl="1" eaLnBrk="1" hangingPunct="1"/>
            <a:r>
              <a:rPr lang="en-US" altLang="en-US" sz="2800" dirty="0"/>
              <a:t>Variation to the </a:t>
            </a:r>
            <a:r>
              <a:rPr lang="en-US" altLang="en-US" sz="2800" dirty="0" err="1"/>
              <a:t>PoD</a:t>
            </a:r>
            <a:r>
              <a:rPr lang="en-US" altLang="en-US" sz="2800" dirty="0"/>
              <a:t> that targets open ports</a:t>
            </a:r>
          </a:p>
          <a:p>
            <a:pPr lvl="1" eaLnBrk="1" hangingPunct="1"/>
            <a:r>
              <a:rPr lang="en-US" altLang="en-US" sz="2800" dirty="0"/>
              <a:t>Faster due to no acknowledgments required</a:t>
            </a:r>
          </a:p>
          <a:p>
            <a:pPr lvl="1" eaLnBrk="1" hangingPunct="1"/>
            <a:r>
              <a:rPr lang="en-US" altLang="en-US" sz="2800" dirty="0"/>
              <a:t>Sends packets to random ports</a:t>
            </a:r>
          </a:p>
          <a:p>
            <a:pPr lvl="1" eaLnBrk="1" hangingPunct="1"/>
            <a:r>
              <a:rPr lang="en-US" altLang="en-US" sz="2800" dirty="0"/>
              <a:t>If enough are sent, the target computer shuts down</a:t>
            </a:r>
          </a:p>
          <a:p>
            <a:pPr eaLnBrk="1" hangingPunct="1"/>
            <a:r>
              <a:rPr lang="en-US" altLang="en-US" sz="3200" dirty="0"/>
              <a:t>ICMP Flood</a:t>
            </a:r>
          </a:p>
          <a:p>
            <a:pPr lvl="1" eaLnBrk="1" hangingPunct="1"/>
            <a:r>
              <a:rPr lang="en-US" altLang="en-US" sz="2800" dirty="0"/>
              <a:t>Another name for the ping flood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a:extLst>
              <a:ext uri="{FF2B5EF4-FFF2-40B4-BE49-F238E27FC236}">
                <a16:creationId xmlns:a16="http://schemas.microsoft.com/office/drawing/2014/main" id="{2EBAAE84-0FF0-4B24-BDEB-8CB628E1771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B0A602-6715-429D-9FE8-13DAFFFDEAB6}" type="slidenum">
              <a:rPr lang="en-US" altLang="en-US">
                <a:solidFill>
                  <a:schemeClr val="accent1"/>
                </a:solidFill>
                <a:latin typeface="Garamond" panose="02020404030301010803" pitchFamily="18" charset="0"/>
              </a:rPr>
              <a:pPr/>
              <a:t>68</a:t>
            </a:fld>
            <a:endParaRPr lang="en-US" altLang="en-US">
              <a:solidFill>
                <a:schemeClr val="accent1"/>
              </a:solidFill>
              <a:latin typeface="Garamond" panose="02020404030301010803" pitchFamily="18" charset="0"/>
            </a:endParaRPr>
          </a:p>
        </p:txBody>
      </p:sp>
      <p:sp>
        <p:nvSpPr>
          <p:cNvPr id="26627" name="Rectangle 2">
            <a:extLst>
              <a:ext uri="{FF2B5EF4-FFF2-40B4-BE49-F238E27FC236}">
                <a16:creationId xmlns:a16="http://schemas.microsoft.com/office/drawing/2014/main" id="{82B771D8-09B6-4818-8AA2-9E238F2E84F6}"/>
              </a:ext>
            </a:extLst>
          </p:cNvPr>
          <p:cNvSpPr>
            <a:spLocks noGrp="1" noChangeArrowheads="1"/>
          </p:cNvSpPr>
          <p:nvPr>
            <p:ph type="title"/>
          </p:nvPr>
        </p:nvSpPr>
        <p:spPr/>
        <p:txBody>
          <a:bodyPr>
            <a:normAutofit/>
          </a:bodyPr>
          <a:lstStyle/>
          <a:p>
            <a:pPr eaLnBrk="1" hangingPunct="1"/>
            <a:r>
              <a:rPr lang="en-US" altLang="en-US" sz="4400" b="1" dirty="0">
                <a:solidFill>
                  <a:srgbClr val="0070C0"/>
                </a:solidFill>
              </a:rPr>
              <a:t>Distributed Reflection DoS (</a:t>
            </a:r>
            <a:r>
              <a:rPr lang="en-US" altLang="en-US" sz="4400" b="1" dirty="0" err="1">
                <a:solidFill>
                  <a:srgbClr val="0070C0"/>
                </a:solidFill>
              </a:rPr>
              <a:t>DRDoS</a:t>
            </a:r>
            <a:r>
              <a:rPr lang="en-US" altLang="en-US" sz="4400" b="1" dirty="0">
                <a:solidFill>
                  <a:srgbClr val="0070C0"/>
                </a:solidFill>
              </a:rPr>
              <a:t>)</a:t>
            </a:r>
          </a:p>
        </p:txBody>
      </p:sp>
      <p:sp>
        <p:nvSpPr>
          <p:cNvPr id="26628" name="Rectangle 3">
            <a:extLst>
              <a:ext uri="{FF2B5EF4-FFF2-40B4-BE49-F238E27FC236}">
                <a16:creationId xmlns:a16="http://schemas.microsoft.com/office/drawing/2014/main" id="{7E842982-A2C5-4218-9FF0-5F44B86FDF6D}"/>
              </a:ext>
            </a:extLst>
          </p:cNvPr>
          <p:cNvSpPr>
            <a:spLocks noGrp="1" noChangeArrowheads="1"/>
          </p:cNvSpPr>
          <p:nvPr>
            <p:ph type="body" idx="1"/>
          </p:nvPr>
        </p:nvSpPr>
        <p:spPr/>
        <p:txBody>
          <a:bodyPr>
            <a:normAutofit/>
          </a:bodyPr>
          <a:lstStyle/>
          <a:p>
            <a:pPr eaLnBrk="1" hangingPunct="1"/>
            <a:r>
              <a:rPr lang="en-US" altLang="en-US" sz="3200" dirty="0"/>
              <a:t>Uses routers to execute the DoS attack</a:t>
            </a:r>
          </a:p>
          <a:p>
            <a:pPr eaLnBrk="1" hangingPunct="1"/>
            <a:r>
              <a:rPr lang="en-US" altLang="en-US" sz="3200" dirty="0"/>
              <a:t>Routers do not have to be compromised in order to execute the attack</a:t>
            </a:r>
          </a:p>
          <a:p>
            <a:pPr eaLnBrk="1" hangingPunct="1"/>
            <a:r>
              <a:rPr lang="en-US" altLang="en-US" sz="3200" dirty="0"/>
              <a:t>Configure routers to not forward broadcast packets</a:t>
            </a:r>
          </a:p>
          <a:p>
            <a:pPr lvl="1" eaLnBrk="1" hangingPunct="1"/>
            <a:endParaRPr lang="en-US" altLang="en-US" sz="2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833C8C3-8056-432E-A37C-56A76552304E}"/>
              </a:ext>
            </a:extLst>
          </p:cNvPr>
          <p:cNvSpPr>
            <a:spLocks noGrp="1" noChangeArrowheads="1"/>
          </p:cNvSpPr>
          <p:nvPr>
            <p:ph type="title"/>
          </p:nvPr>
        </p:nvSpPr>
        <p:spPr/>
        <p:txBody>
          <a:bodyPr>
            <a:normAutofit/>
          </a:bodyPr>
          <a:lstStyle/>
          <a:p>
            <a:pPr eaLnBrk="1" hangingPunct="1"/>
            <a:r>
              <a:rPr lang="en-US" altLang="en-US" sz="4400" b="1" dirty="0">
                <a:solidFill>
                  <a:srgbClr val="0070C0"/>
                </a:solidFill>
              </a:rPr>
              <a:t>Distributed Reflection DoS (</a:t>
            </a:r>
            <a:r>
              <a:rPr lang="en-US" altLang="en-US" sz="4400" b="1" dirty="0" err="1">
                <a:solidFill>
                  <a:srgbClr val="0070C0"/>
                </a:solidFill>
              </a:rPr>
              <a:t>DRDoS</a:t>
            </a:r>
            <a:r>
              <a:rPr lang="en-US" altLang="en-US" sz="4400" b="1" dirty="0">
                <a:solidFill>
                  <a:srgbClr val="0070C0"/>
                </a:solidFill>
              </a:rPr>
              <a:t>)</a:t>
            </a:r>
          </a:p>
        </p:txBody>
      </p:sp>
      <p:sp>
        <p:nvSpPr>
          <p:cNvPr id="28675" name="Slide Number Placeholder 5">
            <a:extLst>
              <a:ext uri="{FF2B5EF4-FFF2-40B4-BE49-F238E27FC236}">
                <a16:creationId xmlns:a16="http://schemas.microsoft.com/office/drawing/2014/main" id="{C163A30F-8A78-4152-9D4D-EEC5CCE4126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ED60538-6E4D-4284-88B7-40A0FF5DC386}" type="slidenum">
              <a:rPr lang="en-US" altLang="en-US">
                <a:solidFill>
                  <a:schemeClr val="accent1"/>
                </a:solidFill>
                <a:latin typeface="Garamond" panose="02020404030301010803" pitchFamily="18" charset="0"/>
              </a:rPr>
              <a:pPr/>
              <a:t>69</a:t>
            </a:fld>
            <a:endParaRPr lang="en-US" altLang="en-US">
              <a:solidFill>
                <a:schemeClr val="accent1"/>
              </a:solidFill>
              <a:latin typeface="Garamond" panose="02020404030301010803" pitchFamily="18" charset="0"/>
            </a:endParaRPr>
          </a:p>
        </p:txBody>
      </p:sp>
      <p:pic>
        <p:nvPicPr>
          <p:cNvPr id="28676" name="Content Placeholder 5">
            <a:extLst>
              <a:ext uri="{FF2B5EF4-FFF2-40B4-BE49-F238E27FC236}">
                <a16:creationId xmlns:a16="http://schemas.microsoft.com/office/drawing/2014/main" id="{48774C8F-1038-4F98-987D-AAD63A7A35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62065" y="2162989"/>
            <a:ext cx="5067870" cy="402774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4887D7B-EB9A-4E0F-B60C-CD77EDFBEC5A}"/>
              </a:ext>
            </a:extLst>
          </p:cNvPr>
          <p:cNvSpPr>
            <a:spLocks noGrp="1" noChangeArrowheads="1"/>
          </p:cNvSpPr>
          <p:nvPr>
            <p:ph type="title"/>
          </p:nvPr>
        </p:nvSpPr>
        <p:spPr/>
        <p:txBody>
          <a:bodyPr/>
          <a:lstStyle/>
          <a:p>
            <a:r>
              <a:rPr lang="en-US" altLang="en-US" b="1" dirty="0">
                <a:solidFill>
                  <a:srgbClr val="0070C0"/>
                </a:solidFill>
              </a:rPr>
              <a:t>Cryptography Basics</a:t>
            </a:r>
          </a:p>
        </p:txBody>
      </p:sp>
      <p:sp>
        <p:nvSpPr>
          <p:cNvPr id="3" name="Content Placeholder 2">
            <a:extLst>
              <a:ext uri="{FF2B5EF4-FFF2-40B4-BE49-F238E27FC236}">
                <a16:creationId xmlns:a16="http://schemas.microsoft.com/office/drawing/2014/main" id="{47DFA906-7A12-4F44-9038-6FB5EEFA9331}"/>
              </a:ext>
            </a:extLst>
          </p:cNvPr>
          <p:cNvSpPr>
            <a:spLocks noGrp="1"/>
          </p:cNvSpPr>
          <p:nvPr>
            <p:ph idx="1"/>
          </p:nvPr>
        </p:nvSpPr>
        <p:spPr>
          <a:xfrm>
            <a:off x="1097280" y="1845734"/>
            <a:ext cx="5755750" cy="4023360"/>
          </a:xfrm>
        </p:spPr>
        <p:txBody>
          <a:bodyPr>
            <a:normAutofit/>
          </a:bodyPr>
          <a:lstStyle/>
          <a:p>
            <a:pPr>
              <a:defRPr/>
            </a:pPr>
            <a:r>
              <a:rPr lang="en-US" sz="2800" b="1" dirty="0">
                <a:solidFill>
                  <a:srgbClr val="0070C0"/>
                </a:solidFill>
              </a:rPr>
              <a:t>Encryption</a:t>
            </a:r>
          </a:p>
          <a:p>
            <a:pPr lvl="1">
              <a:defRPr/>
            </a:pPr>
            <a:r>
              <a:rPr lang="en-US" sz="2400" dirty="0"/>
              <a:t>Algorithm scrambles plain text</a:t>
            </a:r>
          </a:p>
          <a:p>
            <a:pPr lvl="1">
              <a:defRPr/>
            </a:pPr>
            <a:r>
              <a:rPr lang="en-US" sz="2400" dirty="0"/>
              <a:t>Sender and receiver agree on algorithm</a:t>
            </a:r>
          </a:p>
          <a:p>
            <a:pPr lvl="1">
              <a:defRPr/>
            </a:pPr>
            <a:r>
              <a:rPr lang="en-US" sz="2400" dirty="0"/>
              <a:t>Message difficult to re-create without protocol</a:t>
            </a:r>
          </a:p>
          <a:p>
            <a:pPr>
              <a:defRPr/>
            </a:pPr>
            <a:r>
              <a:rPr lang="en-US" sz="2800" b="1" dirty="0">
                <a:solidFill>
                  <a:srgbClr val="0070C0"/>
                </a:solidFill>
              </a:rPr>
              <a:t>Decryption</a:t>
            </a:r>
          </a:p>
          <a:p>
            <a:pPr lvl="1">
              <a:defRPr/>
            </a:pPr>
            <a:r>
              <a:rPr lang="en-US" sz="2400" dirty="0"/>
              <a:t>Reversal of the scrambling protocol to make the message comprehensible</a:t>
            </a:r>
          </a:p>
        </p:txBody>
      </p:sp>
      <p:sp>
        <p:nvSpPr>
          <p:cNvPr id="8196" name="Slide Number Placeholder 4">
            <a:extLst>
              <a:ext uri="{FF2B5EF4-FFF2-40B4-BE49-F238E27FC236}">
                <a16:creationId xmlns:a16="http://schemas.microsoft.com/office/drawing/2014/main" id="{93CC70BC-1321-43EA-A16E-75C22D24673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9D6DF8-74B1-4DC0-AAC5-4B3F6ADE17FE}" type="slidenum">
              <a:rPr lang="en-US" altLang="en-US">
                <a:solidFill>
                  <a:schemeClr val="accent1"/>
                </a:solidFill>
                <a:latin typeface="Garamond" panose="02020404030301010803" pitchFamily="18" charset="0"/>
              </a:rPr>
              <a:pPr/>
              <a:t>7</a:t>
            </a:fld>
            <a:endParaRPr lang="en-US" altLang="en-US">
              <a:solidFill>
                <a:schemeClr val="accent1"/>
              </a:solidFill>
              <a:latin typeface="Garamond" panose="02020404030301010803" pitchFamily="18" charset="0"/>
            </a:endParaRPr>
          </a:p>
        </p:txBody>
      </p:sp>
      <p:pic>
        <p:nvPicPr>
          <p:cNvPr id="24580" name="Picture 4">
            <a:extLst>
              <a:ext uri="{FF2B5EF4-FFF2-40B4-BE49-F238E27FC236}">
                <a16:creationId xmlns:a16="http://schemas.microsoft.com/office/drawing/2014/main" id="{D3C59D73-CFCD-4A35-BDEA-ECCFF881A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291" y="2232991"/>
            <a:ext cx="5135218" cy="2567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C4C403C4-65AD-48C9-8BD9-FF9D05A3315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0A293A-316D-475E-82E0-C31A98A9C2D6}" type="slidenum">
              <a:rPr lang="en-US" altLang="en-US">
                <a:solidFill>
                  <a:schemeClr val="accent1"/>
                </a:solidFill>
                <a:latin typeface="Garamond" panose="02020404030301010803" pitchFamily="18" charset="0"/>
              </a:rPr>
              <a:pPr/>
              <a:t>70</a:t>
            </a:fld>
            <a:endParaRPr lang="en-US" altLang="en-US">
              <a:solidFill>
                <a:schemeClr val="accent1"/>
              </a:solidFill>
              <a:latin typeface="Garamond" panose="02020404030301010803" pitchFamily="18" charset="0"/>
            </a:endParaRPr>
          </a:p>
        </p:txBody>
      </p:sp>
      <p:sp>
        <p:nvSpPr>
          <p:cNvPr id="21508" name="Rectangle 2">
            <a:extLst>
              <a:ext uri="{FF2B5EF4-FFF2-40B4-BE49-F238E27FC236}">
                <a16:creationId xmlns:a16="http://schemas.microsoft.com/office/drawing/2014/main" id="{CACC5346-A1E5-483D-BD21-F655E35AB4CF}"/>
              </a:ext>
            </a:extLst>
          </p:cNvPr>
          <p:cNvSpPr>
            <a:spLocks noGrp="1" noChangeArrowheads="1"/>
          </p:cNvSpPr>
          <p:nvPr>
            <p:ph type="title"/>
          </p:nvPr>
        </p:nvSpPr>
        <p:spPr>
          <a:xfrm>
            <a:off x="1187354" y="277814"/>
            <a:ext cx="10395046" cy="1139825"/>
          </a:xfrm>
        </p:spPr>
        <p:txBody>
          <a:bodyPr>
            <a:normAutofit/>
          </a:bodyPr>
          <a:lstStyle/>
          <a:p>
            <a:pPr eaLnBrk="1" hangingPunct="1">
              <a:defRPr/>
            </a:pPr>
            <a:r>
              <a:rPr lang="en-US" altLang="en-US" sz="3800" b="1" dirty="0">
                <a:solidFill>
                  <a:srgbClr val="0070C0"/>
                </a:solidFill>
              </a:rPr>
              <a:t>Defending Against Buffer Overflow Attacks</a:t>
            </a:r>
          </a:p>
        </p:txBody>
      </p:sp>
      <p:pic>
        <p:nvPicPr>
          <p:cNvPr id="38916" name="Content Placeholder 4">
            <a:extLst>
              <a:ext uri="{FF2B5EF4-FFF2-40B4-BE49-F238E27FC236}">
                <a16:creationId xmlns:a16="http://schemas.microsoft.com/office/drawing/2014/main" id="{2DBF97FE-6A58-4CBF-A952-C8202A72AFA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211514" y="2990851"/>
            <a:ext cx="5932487" cy="3235325"/>
          </a:xfrm>
        </p:spPr>
      </p:pic>
      <p:sp>
        <p:nvSpPr>
          <p:cNvPr id="38917" name="Rectangle 4">
            <a:extLst>
              <a:ext uri="{FF2B5EF4-FFF2-40B4-BE49-F238E27FC236}">
                <a16:creationId xmlns:a16="http://schemas.microsoft.com/office/drawing/2014/main" id="{F2E4C945-E54A-4F4B-871D-5DFD23829701}"/>
              </a:ext>
            </a:extLst>
          </p:cNvPr>
          <p:cNvSpPr>
            <a:spLocks noGrp="1" noChangeArrowheads="1"/>
          </p:cNvSpPr>
          <p:nvPr>
            <p:ph type="body" sz="half" idx="1"/>
          </p:nvPr>
        </p:nvSpPr>
        <p:spPr>
          <a:xfrm>
            <a:off x="1187354" y="1833349"/>
            <a:ext cx="10395045" cy="1956015"/>
          </a:xfrm>
        </p:spPr>
        <p:txBody>
          <a:bodyPr>
            <a:normAutofit/>
          </a:bodyPr>
          <a:lstStyle/>
          <a:p>
            <a:pPr eaLnBrk="1" hangingPunct="1"/>
            <a:r>
              <a:rPr lang="en-US" altLang="en-US" sz="3200" dirty="0"/>
              <a:t>How do buffer overflow attacks occur?</a:t>
            </a:r>
          </a:p>
          <a:p>
            <a:pPr eaLnBrk="1" hangingPunct="1"/>
            <a:r>
              <a:rPr lang="en-US" altLang="en-US" sz="3200" dirty="0"/>
              <a:t>What do script viruses have to do with buffer overflows?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a:extLst>
              <a:ext uri="{FF2B5EF4-FFF2-40B4-BE49-F238E27FC236}">
                <a16:creationId xmlns:a16="http://schemas.microsoft.com/office/drawing/2014/main" id="{54933DA5-E748-4B72-9418-19E8872284A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72F67A-D653-4F8F-824A-443FD46F2035}" type="slidenum">
              <a:rPr lang="en-US" altLang="en-US">
                <a:solidFill>
                  <a:schemeClr val="accent1"/>
                </a:solidFill>
                <a:latin typeface="Garamond" panose="02020404030301010803" pitchFamily="18" charset="0"/>
              </a:rPr>
              <a:pPr/>
              <a:t>71</a:t>
            </a:fld>
            <a:endParaRPr lang="en-US" altLang="en-US">
              <a:solidFill>
                <a:schemeClr val="accent1"/>
              </a:solidFill>
              <a:latin typeface="Garamond" panose="02020404030301010803" pitchFamily="18" charset="0"/>
            </a:endParaRPr>
          </a:p>
        </p:txBody>
      </p:sp>
      <p:sp>
        <p:nvSpPr>
          <p:cNvPr id="45059" name="Rectangle 2">
            <a:extLst>
              <a:ext uri="{FF2B5EF4-FFF2-40B4-BE49-F238E27FC236}">
                <a16:creationId xmlns:a16="http://schemas.microsoft.com/office/drawing/2014/main" id="{2731EF6A-CF9E-4CDD-9B93-A76F19793A9A}"/>
              </a:ext>
            </a:extLst>
          </p:cNvPr>
          <p:cNvSpPr>
            <a:spLocks noGrp="1" noChangeArrowheads="1"/>
          </p:cNvSpPr>
          <p:nvPr>
            <p:ph type="title"/>
          </p:nvPr>
        </p:nvSpPr>
        <p:spPr/>
        <p:txBody>
          <a:bodyPr>
            <a:normAutofit/>
          </a:bodyPr>
          <a:lstStyle/>
          <a:p>
            <a:pPr eaLnBrk="1" hangingPunct="1"/>
            <a:r>
              <a:rPr lang="en-US" altLang="en-US" sz="4000" b="1" dirty="0">
                <a:solidFill>
                  <a:srgbClr val="0070C0"/>
                </a:solidFill>
              </a:rPr>
              <a:t>Viruses, Logic Bombs, Backdoors</a:t>
            </a:r>
          </a:p>
        </p:txBody>
      </p:sp>
      <p:sp>
        <p:nvSpPr>
          <p:cNvPr id="45060" name="Rectangle 3">
            <a:extLst>
              <a:ext uri="{FF2B5EF4-FFF2-40B4-BE49-F238E27FC236}">
                <a16:creationId xmlns:a16="http://schemas.microsoft.com/office/drawing/2014/main" id="{953A363B-56A5-4F3B-8306-9873102F5B97}"/>
              </a:ext>
            </a:extLst>
          </p:cNvPr>
          <p:cNvSpPr>
            <a:spLocks noGrp="1" noChangeArrowheads="1"/>
          </p:cNvSpPr>
          <p:nvPr>
            <p:ph type="body" idx="1"/>
          </p:nvPr>
        </p:nvSpPr>
        <p:spPr/>
        <p:txBody>
          <a:bodyPr>
            <a:normAutofit/>
          </a:bodyPr>
          <a:lstStyle/>
          <a:p>
            <a:pPr eaLnBrk="1" hangingPunct="1"/>
            <a:r>
              <a:rPr lang="en-US" altLang="en-US" sz="2800" b="1" dirty="0"/>
              <a:t>Virus</a:t>
            </a:r>
            <a:r>
              <a:rPr lang="en-US" altLang="en-US" sz="2800" dirty="0"/>
              <a:t> – malware that replicates when executed</a:t>
            </a:r>
          </a:p>
          <a:p>
            <a:pPr eaLnBrk="1" hangingPunct="1"/>
            <a:r>
              <a:rPr lang="en-US" altLang="en-US" sz="2800" b="1" dirty="0"/>
              <a:t>Logic Bomb </a:t>
            </a:r>
            <a:r>
              <a:rPr lang="en-US" altLang="en-US" sz="2800" dirty="0"/>
              <a:t>– a set of instructions secretly incorporated into a program so that if a particular condition is satisfied they will be carried out</a:t>
            </a:r>
          </a:p>
          <a:p>
            <a:pPr eaLnBrk="1" hangingPunct="1"/>
            <a:r>
              <a:rPr lang="en-US" altLang="en-US" sz="2800" b="1" dirty="0"/>
              <a:t>Backdoor</a:t>
            </a:r>
            <a:r>
              <a:rPr lang="en-US" altLang="en-US" sz="2800" dirty="0"/>
              <a:t> – covert method of bypassing normal authentication or encryption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a:extLst>
              <a:ext uri="{FF2B5EF4-FFF2-40B4-BE49-F238E27FC236}">
                <a16:creationId xmlns:a16="http://schemas.microsoft.com/office/drawing/2014/main" id="{2AD51E5D-DFF5-40B5-B5A6-3F0BCB89A57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D71B5D0-6825-425D-BA29-EABE71AAE9F2}" type="slidenum">
              <a:rPr lang="en-US" altLang="en-US">
                <a:solidFill>
                  <a:schemeClr val="accent1"/>
                </a:solidFill>
                <a:latin typeface="Garamond" panose="02020404030301010803" pitchFamily="18" charset="0"/>
              </a:rPr>
              <a:pPr/>
              <a:t>72</a:t>
            </a:fld>
            <a:endParaRPr lang="en-US" altLang="en-US">
              <a:solidFill>
                <a:schemeClr val="accent1"/>
              </a:solidFill>
              <a:latin typeface="Garamond" panose="02020404030301010803" pitchFamily="18" charset="0"/>
            </a:endParaRPr>
          </a:p>
        </p:txBody>
      </p:sp>
      <p:sp>
        <p:nvSpPr>
          <p:cNvPr id="51203" name="Rectangle 2">
            <a:extLst>
              <a:ext uri="{FF2B5EF4-FFF2-40B4-BE49-F238E27FC236}">
                <a16:creationId xmlns:a16="http://schemas.microsoft.com/office/drawing/2014/main" id="{3F68012A-21AF-4228-A449-A720CAF336EE}"/>
              </a:ext>
            </a:extLst>
          </p:cNvPr>
          <p:cNvSpPr>
            <a:spLocks noGrp="1" noChangeArrowheads="1"/>
          </p:cNvSpPr>
          <p:nvPr>
            <p:ph type="title"/>
          </p:nvPr>
        </p:nvSpPr>
        <p:spPr/>
        <p:txBody>
          <a:bodyPr>
            <a:normAutofit/>
          </a:bodyPr>
          <a:lstStyle/>
          <a:p>
            <a:pPr eaLnBrk="1" hangingPunct="1"/>
            <a:r>
              <a:rPr lang="en-US" altLang="en-US" sz="5400" b="1" dirty="0">
                <a:solidFill>
                  <a:srgbClr val="0070C0"/>
                </a:solidFill>
              </a:rPr>
              <a:t>Virus vs. Worm</a:t>
            </a:r>
          </a:p>
        </p:txBody>
      </p:sp>
      <p:sp>
        <p:nvSpPr>
          <p:cNvPr id="51204" name="Rectangle 3">
            <a:extLst>
              <a:ext uri="{FF2B5EF4-FFF2-40B4-BE49-F238E27FC236}">
                <a16:creationId xmlns:a16="http://schemas.microsoft.com/office/drawing/2014/main" id="{F08D6CED-31A8-4462-915C-D9AA8BD3ADCD}"/>
              </a:ext>
            </a:extLst>
          </p:cNvPr>
          <p:cNvSpPr>
            <a:spLocks noGrp="1" noChangeArrowheads="1"/>
          </p:cNvSpPr>
          <p:nvPr>
            <p:ph type="body" idx="1"/>
          </p:nvPr>
        </p:nvSpPr>
        <p:spPr/>
        <p:txBody>
          <a:bodyPr>
            <a:normAutofit/>
          </a:bodyPr>
          <a:lstStyle/>
          <a:p>
            <a:pPr eaLnBrk="1" hangingPunct="1"/>
            <a:r>
              <a:rPr lang="en-US" altLang="en-US" sz="3600" dirty="0"/>
              <a:t>Viruses and Worms both do malicious things</a:t>
            </a:r>
          </a:p>
          <a:p>
            <a:pPr eaLnBrk="1" hangingPunct="1"/>
            <a:r>
              <a:rPr lang="en-US" altLang="en-US" sz="3600" dirty="0"/>
              <a:t>Viruses require human interaction to spread</a:t>
            </a:r>
          </a:p>
          <a:p>
            <a:pPr eaLnBrk="1" hangingPunct="1"/>
            <a:r>
              <a:rPr lang="en-US" altLang="en-US" sz="3600" dirty="0"/>
              <a:t>Worms can spread without human interaction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4">
            <a:extLst>
              <a:ext uri="{FF2B5EF4-FFF2-40B4-BE49-F238E27FC236}">
                <a16:creationId xmlns:a16="http://schemas.microsoft.com/office/drawing/2014/main" id="{DB0BA3FA-2BA9-408D-8C4C-8CB1BBCC6C4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C7108D-6A06-4596-B9B2-5877855F8567}" type="slidenum">
              <a:rPr lang="en-US" altLang="en-US">
                <a:solidFill>
                  <a:schemeClr val="accent1"/>
                </a:solidFill>
                <a:latin typeface="Garamond" panose="02020404030301010803" pitchFamily="18" charset="0"/>
              </a:rPr>
              <a:pPr/>
              <a:t>73</a:t>
            </a:fld>
            <a:endParaRPr lang="en-US" altLang="en-US">
              <a:solidFill>
                <a:schemeClr val="accent1"/>
              </a:solidFill>
              <a:latin typeface="Garamond" panose="02020404030301010803" pitchFamily="18" charset="0"/>
            </a:endParaRPr>
          </a:p>
        </p:txBody>
      </p:sp>
      <p:sp>
        <p:nvSpPr>
          <p:cNvPr id="55299" name="Rectangle 2">
            <a:extLst>
              <a:ext uri="{FF2B5EF4-FFF2-40B4-BE49-F238E27FC236}">
                <a16:creationId xmlns:a16="http://schemas.microsoft.com/office/drawing/2014/main" id="{AF2FB301-30E0-4126-A35F-9EB8DE33448B}"/>
              </a:ext>
            </a:extLst>
          </p:cNvPr>
          <p:cNvSpPr>
            <a:spLocks noGrp="1" noChangeArrowheads="1"/>
          </p:cNvSpPr>
          <p:nvPr>
            <p:ph type="title"/>
          </p:nvPr>
        </p:nvSpPr>
        <p:spPr/>
        <p:txBody>
          <a:bodyPr>
            <a:normAutofit/>
          </a:bodyPr>
          <a:lstStyle/>
          <a:p>
            <a:pPr eaLnBrk="1" hangingPunct="1"/>
            <a:r>
              <a:rPr lang="en-US" altLang="en-US" sz="4400" b="1" dirty="0">
                <a:solidFill>
                  <a:srgbClr val="0070C0"/>
                </a:solidFill>
              </a:rPr>
              <a:t>Trojan Horse Attacks</a:t>
            </a:r>
          </a:p>
        </p:txBody>
      </p:sp>
      <p:sp>
        <p:nvSpPr>
          <p:cNvPr id="55300" name="Rectangle 3">
            <a:extLst>
              <a:ext uri="{FF2B5EF4-FFF2-40B4-BE49-F238E27FC236}">
                <a16:creationId xmlns:a16="http://schemas.microsoft.com/office/drawing/2014/main" id="{8FA936D3-239A-4BB8-9095-2298EA151255}"/>
              </a:ext>
            </a:extLst>
          </p:cNvPr>
          <p:cNvSpPr>
            <a:spLocks noGrp="1" noChangeArrowheads="1"/>
          </p:cNvSpPr>
          <p:nvPr>
            <p:ph type="body" idx="1"/>
          </p:nvPr>
        </p:nvSpPr>
        <p:spPr/>
        <p:txBody>
          <a:bodyPr>
            <a:normAutofit/>
          </a:bodyPr>
          <a:lstStyle/>
          <a:p>
            <a:pPr eaLnBrk="1" hangingPunct="1"/>
            <a:r>
              <a:rPr lang="en-US" altLang="en-US" sz="3600" dirty="0"/>
              <a:t>Program that looks benign but has malicious intent</a:t>
            </a:r>
          </a:p>
          <a:p>
            <a:pPr eaLnBrk="1" hangingPunct="1"/>
            <a:r>
              <a:rPr lang="en-US" altLang="en-US" sz="3600" dirty="0"/>
              <a:t>They might:</a:t>
            </a:r>
          </a:p>
          <a:p>
            <a:pPr lvl="1" eaLnBrk="1" hangingPunct="1"/>
            <a:r>
              <a:rPr lang="en-US" altLang="en-US" sz="3200" dirty="0"/>
              <a:t>Download harmful software</a:t>
            </a:r>
          </a:p>
          <a:p>
            <a:pPr lvl="1" eaLnBrk="1" hangingPunct="1"/>
            <a:r>
              <a:rPr lang="en-US" altLang="en-US" sz="3200" dirty="0"/>
              <a:t>Install a key logger or other spyware</a:t>
            </a:r>
          </a:p>
          <a:p>
            <a:pPr lvl="1" eaLnBrk="1" hangingPunct="1"/>
            <a:r>
              <a:rPr lang="en-US" altLang="en-US" sz="3200" dirty="0"/>
              <a:t>Delete files</a:t>
            </a:r>
          </a:p>
          <a:p>
            <a:pPr lvl="1" eaLnBrk="1" hangingPunct="1"/>
            <a:r>
              <a:rPr lang="en-US" altLang="en-US" sz="3200" dirty="0"/>
              <a:t>Open a backdoor for hacker to 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8481156B-1AC1-4EBC-A03B-4A1FCD1BAC5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3CD37-BB1E-4BAA-B9CF-D789215AFE0C}" type="slidenum">
              <a:rPr lang="en-US" altLang="en-US">
                <a:solidFill>
                  <a:schemeClr val="accent1"/>
                </a:solidFill>
                <a:latin typeface="Garamond" panose="02020404030301010803" pitchFamily="18" charset="0"/>
              </a:rPr>
              <a:pPr/>
              <a:t>74</a:t>
            </a:fld>
            <a:endParaRPr lang="en-US" altLang="en-US">
              <a:solidFill>
                <a:schemeClr val="accent1"/>
              </a:solidFill>
              <a:latin typeface="Garamond" panose="02020404030301010803" pitchFamily="18" charset="0"/>
            </a:endParaRPr>
          </a:p>
        </p:txBody>
      </p:sp>
      <p:sp>
        <p:nvSpPr>
          <p:cNvPr id="10243" name="Rectangle 2">
            <a:extLst>
              <a:ext uri="{FF2B5EF4-FFF2-40B4-BE49-F238E27FC236}">
                <a16:creationId xmlns:a16="http://schemas.microsoft.com/office/drawing/2014/main" id="{E87EE1BE-B7A4-4F3A-8FC9-139EA3ADFC85}"/>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How Do Viruses Spread?</a:t>
            </a:r>
          </a:p>
        </p:txBody>
      </p:sp>
      <p:sp>
        <p:nvSpPr>
          <p:cNvPr id="10244" name="Rectangle 3">
            <a:extLst>
              <a:ext uri="{FF2B5EF4-FFF2-40B4-BE49-F238E27FC236}">
                <a16:creationId xmlns:a16="http://schemas.microsoft.com/office/drawing/2014/main" id="{81A7220D-2E56-4CAE-BA09-626EBDC6F301}"/>
              </a:ext>
            </a:extLst>
          </p:cNvPr>
          <p:cNvSpPr>
            <a:spLocks noGrp="1" noChangeArrowheads="1"/>
          </p:cNvSpPr>
          <p:nvPr>
            <p:ph type="body" idx="1"/>
          </p:nvPr>
        </p:nvSpPr>
        <p:spPr>
          <a:xfrm>
            <a:off x="761720" y="1896068"/>
            <a:ext cx="10393960" cy="4023360"/>
          </a:xfrm>
        </p:spPr>
        <p:txBody>
          <a:bodyPr>
            <a:normAutofit/>
          </a:bodyPr>
          <a:lstStyle/>
          <a:p>
            <a:pPr marL="512763" indent="-495300"/>
            <a:r>
              <a:rPr lang="en-US" altLang="en-US" sz="2800" dirty="0"/>
              <a:t>Reads your e-mail address book and e-mails itself to everyone in it</a:t>
            </a:r>
          </a:p>
          <a:p>
            <a:pPr marL="512763" indent="-495300"/>
            <a:endParaRPr lang="en-US" altLang="en-US" sz="2800" dirty="0"/>
          </a:p>
          <a:p>
            <a:pPr marL="512763" indent="-495300"/>
            <a:r>
              <a:rPr lang="en-US" altLang="en-US" sz="2800" dirty="0"/>
              <a:t>Usually attaches itself to the victim’s existing e-mail software</a:t>
            </a:r>
          </a:p>
          <a:p>
            <a:pPr marL="512763" indent="-495300"/>
            <a:endParaRPr lang="en-US" altLang="en-US" sz="2800" dirty="0"/>
          </a:p>
          <a:p>
            <a:pPr marL="512763" indent="-495300"/>
            <a:r>
              <a:rPr lang="en-US" altLang="en-US" sz="2800" dirty="0"/>
              <a:t>Some viruses have their own e-mail engines</a:t>
            </a:r>
          </a:p>
          <a:p>
            <a:pPr marL="512763" indent="-495300"/>
            <a:endParaRPr lang="en-US" altLang="en-US" sz="2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FBC239D0-CFD3-4999-981D-673206113B7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29BFFC-3501-40D0-ABCB-491247FE4947}" type="slidenum">
              <a:rPr lang="en-US" altLang="en-US">
                <a:solidFill>
                  <a:schemeClr val="accent1"/>
                </a:solidFill>
                <a:latin typeface="Garamond" panose="02020404030301010803" pitchFamily="18" charset="0"/>
              </a:rPr>
              <a:pPr/>
              <a:t>75</a:t>
            </a:fld>
            <a:endParaRPr lang="en-US" altLang="en-US">
              <a:solidFill>
                <a:schemeClr val="accent1"/>
              </a:solidFill>
              <a:latin typeface="Garamond" panose="02020404030301010803" pitchFamily="18" charset="0"/>
            </a:endParaRPr>
          </a:p>
        </p:txBody>
      </p:sp>
      <p:sp>
        <p:nvSpPr>
          <p:cNvPr id="12291" name="Rectangle 2">
            <a:extLst>
              <a:ext uri="{FF2B5EF4-FFF2-40B4-BE49-F238E27FC236}">
                <a16:creationId xmlns:a16="http://schemas.microsoft.com/office/drawing/2014/main" id="{60F820ED-A6DB-48F9-BEF7-29E8037A7971}"/>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How Do Worms Spread?</a:t>
            </a:r>
          </a:p>
        </p:txBody>
      </p:sp>
      <p:sp>
        <p:nvSpPr>
          <p:cNvPr id="12292" name="Rectangle 3">
            <a:extLst>
              <a:ext uri="{FF2B5EF4-FFF2-40B4-BE49-F238E27FC236}">
                <a16:creationId xmlns:a16="http://schemas.microsoft.com/office/drawing/2014/main" id="{D4D91A9B-5A41-47C3-A89A-9A50B4C37FD4}"/>
              </a:ext>
            </a:extLst>
          </p:cNvPr>
          <p:cNvSpPr>
            <a:spLocks noGrp="1" noChangeArrowheads="1"/>
          </p:cNvSpPr>
          <p:nvPr>
            <p:ph type="body" idx="1"/>
          </p:nvPr>
        </p:nvSpPr>
        <p:spPr>
          <a:xfrm>
            <a:off x="734037" y="1845734"/>
            <a:ext cx="10421643" cy="4023360"/>
          </a:xfrm>
        </p:spPr>
        <p:txBody>
          <a:bodyPr>
            <a:normAutofit/>
          </a:bodyPr>
          <a:lstStyle/>
          <a:p>
            <a:pPr marL="512763" indent="-495300"/>
            <a:r>
              <a:rPr lang="en-US" altLang="en-US" sz="2800" dirty="0"/>
              <a:t>Scans your computer for connections to a network</a:t>
            </a:r>
          </a:p>
          <a:p>
            <a:pPr marL="512763" indent="-495300"/>
            <a:endParaRPr lang="en-US" altLang="en-US" sz="2800" dirty="0"/>
          </a:p>
          <a:p>
            <a:pPr marL="512763" indent="-495300"/>
            <a:r>
              <a:rPr lang="en-US" altLang="en-US" sz="2800" dirty="0"/>
              <a:t>Copies itself to other machines in the network to which you have write access</a:t>
            </a:r>
          </a:p>
          <a:p>
            <a:pPr marL="512763" indent="-495300"/>
            <a:endParaRPr lang="en-US" altLang="en-US" sz="2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AB5B11C-692E-4894-9341-E9959F8CCBDB}"/>
              </a:ext>
            </a:extLst>
          </p:cNvPr>
          <p:cNvSpPr>
            <a:spLocks noGrp="1" noChangeArrowheads="1"/>
          </p:cNvSpPr>
          <p:nvPr>
            <p:ph type="title"/>
          </p:nvPr>
        </p:nvSpPr>
        <p:spPr/>
        <p:txBody>
          <a:bodyPr/>
          <a:lstStyle/>
          <a:p>
            <a:r>
              <a:rPr lang="en-US" altLang="en-US" b="1" dirty="0">
                <a:solidFill>
                  <a:srgbClr val="0070C0"/>
                </a:solidFill>
              </a:rPr>
              <a:t>Ransomware</a:t>
            </a:r>
          </a:p>
        </p:txBody>
      </p:sp>
      <p:sp>
        <p:nvSpPr>
          <p:cNvPr id="34819" name="Content Placeholder 2">
            <a:extLst>
              <a:ext uri="{FF2B5EF4-FFF2-40B4-BE49-F238E27FC236}">
                <a16:creationId xmlns:a16="http://schemas.microsoft.com/office/drawing/2014/main" id="{32364EB6-64D1-40FB-B255-A81E429A4EB7}"/>
              </a:ext>
            </a:extLst>
          </p:cNvPr>
          <p:cNvSpPr>
            <a:spLocks noGrp="1" noChangeArrowheads="1"/>
          </p:cNvSpPr>
          <p:nvPr>
            <p:ph idx="1"/>
          </p:nvPr>
        </p:nvSpPr>
        <p:spPr/>
        <p:txBody>
          <a:bodyPr>
            <a:normAutofit lnSpcReduction="10000"/>
          </a:bodyPr>
          <a:lstStyle/>
          <a:p>
            <a:r>
              <a:rPr lang="en-US" altLang="en-US" sz="2800" dirty="0"/>
              <a:t>A virus or other malware payload</a:t>
            </a:r>
          </a:p>
          <a:p>
            <a:endParaRPr lang="en-US" altLang="en-US" sz="2800" dirty="0"/>
          </a:p>
          <a:p>
            <a:r>
              <a:rPr lang="en-US" altLang="en-US" sz="2800" dirty="0"/>
              <a:t>Locks down the user’s files until they pay a ransom</a:t>
            </a:r>
          </a:p>
          <a:p>
            <a:endParaRPr lang="en-US" altLang="en-US" sz="2800" dirty="0"/>
          </a:p>
          <a:p>
            <a:r>
              <a:rPr lang="en-US" altLang="en-US" sz="2800" dirty="0"/>
              <a:t>WannaCry ransomware started in health care systems in the UK in 2017</a:t>
            </a:r>
          </a:p>
          <a:p>
            <a:endParaRPr lang="en-US" altLang="en-US" sz="2800" dirty="0"/>
          </a:p>
          <a:p>
            <a:r>
              <a:rPr lang="en-US" altLang="en-US" sz="2800" dirty="0"/>
              <a:t>Unpatched systems are most vulnerable</a:t>
            </a:r>
          </a:p>
          <a:p>
            <a:endParaRPr lang="en-US" altLang="en-US" sz="2800" dirty="0"/>
          </a:p>
        </p:txBody>
      </p:sp>
      <p:sp>
        <p:nvSpPr>
          <p:cNvPr id="34820" name="Slide Number Placeholder 4">
            <a:extLst>
              <a:ext uri="{FF2B5EF4-FFF2-40B4-BE49-F238E27FC236}">
                <a16:creationId xmlns:a16="http://schemas.microsoft.com/office/drawing/2014/main" id="{32A39284-8B6C-4144-97DF-4156ECAC619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304BF-BFA6-4C8D-97AA-61A4FF887997}" type="slidenum">
              <a:rPr lang="en-US" altLang="en-US">
                <a:solidFill>
                  <a:schemeClr val="accent1"/>
                </a:solidFill>
                <a:latin typeface="Garamond" panose="02020404030301010803" pitchFamily="18" charset="0"/>
              </a:rPr>
              <a:pPr/>
              <a:t>76</a:t>
            </a:fld>
            <a:endParaRPr lang="en-US" altLang="en-US">
              <a:solidFill>
                <a:schemeClr val="accent1"/>
              </a:solidFill>
              <a:latin typeface="Garamond" panose="02020404030301010803"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A978A0DF-D647-4371-B629-7CA9A2E7592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89A5764-E6C5-4613-9121-2F2BA3A90B3B}" type="slidenum">
              <a:rPr lang="en-US" altLang="en-US">
                <a:solidFill>
                  <a:schemeClr val="accent1"/>
                </a:solidFill>
                <a:latin typeface="Garamond" panose="02020404030301010803" pitchFamily="18" charset="0"/>
              </a:rPr>
              <a:pPr/>
              <a:t>77</a:t>
            </a:fld>
            <a:endParaRPr lang="en-US" altLang="en-US">
              <a:solidFill>
                <a:schemeClr val="accent1"/>
              </a:solidFill>
              <a:latin typeface="Garamond" panose="02020404030301010803" pitchFamily="18" charset="0"/>
            </a:endParaRPr>
          </a:p>
        </p:txBody>
      </p:sp>
      <p:sp>
        <p:nvSpPr>
          <p:cNvPr id="8195" name="Rectangle 2">
            <a:extLst>
              <a:ext uri="{FF2B5EF4-FFF2-40B4-BE49-F238E27FC236}">
                <a16:creationId xmlns:a16="http://schemas.microsoft.com/office/drawing/2014/main" id="{B82FC066-5619-4AE1-8DD8-B23D1F159632}"/>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Trojan Horses</a:t>
            </a:r>
          </a:p>
        </p:txBody>
      </p:sp>
      <p:sp>
        <p:nvSpPr>
          <p:cNvPr id="8196" name="Rectangle 3">
            <a:extLst>
              <a:ext uri="{FF2B5EF4-FFF2-40B4-BE49-F238E27FC236}">
                <a16:creationId xmlns:a16="http://schemas.microsoft.com/office/drawing/2014/main" id="{B1FDE477-3F0E-4294-82B5-0D3F02806288}"/>
              </a:ext>
            </a:extLst>
          </p:cNvPr>
          <p:cNvSpPr>
            <a:spLocks noGrp="1" noChangeArrowheads="1"/>
          </p:cNvSpPr>
          <p:nvPr>
            <p:ph type="body" idx="1"/>
          </p:nvPr>
        </p:nvSpPr>
        <p:spPr/>
        <p:txBody>
          <a:bodyPr>
            <a:normAutofit lnSpcReduction="10000"/>
          </a:bodyPr>
          <a:lstStyle/>
          <a:p>
            <a:pPr eaLnBrk="1" hangingPunct="1"/>
            <a:r>
              <a:rPr lang="en-US" altLang="en-US" sz="2800" dirty="0"/>
              <a:t>Typical actions Trojan horses take:</a:t>
            </a:r>
          </a:p>
          <a:p>
            <a:pPr lvl="1" eaLnBrk="1" hangingPunct="1"/>
            <a:r>
              <a:rPr lang="en-US" altLang="en-US" sz="2400" dirty="0"/>
              <a:t>Delete files from a computer</a:t>
            </a:r>
          </a:p>
          <a:p>
            <a:pPr lvl="1" eaLnBrk="1" hangingPunct="1"/>
            <a:endParaRPr lang="en-US" altLang="en-US" sz="2400" dirty="0"/>
          </a:p>
          <a:p>
            <a:pPr lvl="1" eaLnBrk="1" hangingPunct="1"/>
            <a:r>
              <a:rPr lang="en-US" altLang="en-US" sz="2400" dirty="0"/>
              <a:t>Spread other malware</a:t>
            </a:r>
          </a:p>
          <a:p>
            <a:pPr lvl="1" eaLnBrk="1" hangingPunct="1"/>
            <a:endParaRPr lang="en-US" altLang="en-US" sz="2400" dirty="0"/>
          </a:p>
          <a:p>
            <a:pPr lvl="1" eaLnBrk="1" hangingPunct="1"/>
            <a:r>
              <a:rPr lang="en-US" altLang="en-US" sz="2400" dirty="0"/>
              <a:t>Use the computer to launch a DDoS</a:t>
            </a:r>
          </a:p>
          <a:p>
            <a:pPr lvl="1" eaLnBrk="1" hangingPunct="1"/>
            <a:endParaRPr lang="en-US" altLang="en-US" sz="2400" dirty="0"/>
          </a:p>
          <a:p>
            <a:pPr lvl="1" eaLnBrk="1" hangingPunct="1"/>
            <a:r>
              <a:rPr lang="en-US" altLang="en-US" sz="2400" dirty="0"/>
              <a:t>Search for personal information</a:t>
            </a:r>
          </a:p>
          <a:p>
            <a:pPr lvl="1" eaLnBrk="1" hangingPunct="1"/>
            <a:endParaRPr lang="en-US" altLang="en-US" sz="2400" dirty="0"/>
          </a:p>
          <a:p>
            <a:pPr lvl="1" eaLnBrk="1" hangingPunct="1"/>
            <a:r>
              <a:rPr lang="en-US" altLang="en-US" sz="2400" dirty="0"/>
              <a:t>Install “back door” to the computer</a:t>
            </a:r>
          </a:p>
        </p:txBody>
      </p:sp>
      <p:pic>
        <p:nvPicPr>
          <p:cNvPr id="8197" name="Picture 7" descr="Image result for trojan horse">
            <a:extLst>
              <a:ext uri="{FF2B5EF4-FFF2-40B4-BE49-F238E27FC236}">
                <a16:creationId xmlns:a16="http://schemas.microsoft.com/office/drawing/2014/main" id="{317286F8-37F4-444F-906A-C764FBC80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6256" y="2478539"/>
            <a:ext cx="4149424" cy="27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a:extLst>
              <a:ext uri="{FF2B5EF4-FFF2-40B4-BE49-F238E27FC236}">
                <a16:creationId xmlns:a16="http://schemas.microsoft.com/office/drawing/2014/main" id="{EB13FA75-55CD-4FE0-9E4F-E2D5DEF8C03C}"/>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28BB1E-7D0C-4B71-BBC6-E33FD485FCBF}" type="slidenum">
              <a:rPr lang="en-US" altLang="en-US">
                <a:solidFill>
                  <a:schemeClr val="accent1"/>
                </a:solidFill>
                <a:latin typeface="Garamond" panose="02020404030301010803" pitchFamily="18" charset="0"/>
              </a:rPr>
              <a:pPr/>
              <a:t>78</a:t>
            </a:fld>
            <a:endParaRPr lang="en-US" altLang="en-US">
              <a:solidFill>
                <a:schemeClr val="accent1"/>
              </a:solidFill>
              <a:latin typeface="Garamond" panose="02020404030301010803" pitchFamily="18" charset="0"/>
            </a:endParaRPr>
          </a:p>
        </p:txBody>
      </p:sp>
      <p:sp>
        <p:nvSpPr>
          <p:cNvPr id="27651" name="Rectangle 2">
            <a:extLst>
              <a:ext uri="{FF2B5EF4-FFF2-40B4-BE49-F238E27FC236}">
                <a16:creationId xmlns:a16="http://schemas.microsoft.com/office/drawing/2014/main" id="{A3ED5B0C-FB89-46A4-B2A7-CAB8425DED5E}"/>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Symptoms of a Trojan Horse</a:t>
            </a:r>
          </a:p>
        </p:txBody>
      </p:sp>
      <p:sp>
        <p:nvSpPr>
          <p:cNvPr id="27652" name="Rectangle 3">
            <a:extLst>
              <a:ext uri="{FF2B5EF4-FFF2-40B4-BE49-F238E27FC236}">
                <a16:creationId xmlns:a16="http://schemas.microsoft.com/office/drawing/2014/main" id="{55520371-7989-4F02-8148-67873BC2F2A9}"/>
              </a:ext>
            </a:extLst>
          </p:cNvPr>
          <p:cNvSpPr>
            <a:spLocks noGrp="1" noChangeArrowheads="1"/>
          </p:cNvSpPr>
          <p:nvPr>
            <p:ph type="body" idx="1"/>
          </p:nvPr>
        </p:nvSpPr>
        <p:spPr/>
        <p:txBody>
          <a:bodyPr>
            <a:normAutofit fontScale="85000" lnSpcReduction="20000"/>
          </a:bodyPr>
          <a:lstStyle/>
          <a:p>
            <a:pPr eaLnBrk="1" hangingPunct="1"/>
            <a:r>
              <a:rPr lang="en-US" altLang="en-US" sz="2800" dirty="0"/>
              <a:t>Home page for your browser changes</a:t>
            </a:r>
          </a:p>
          <a:p>
            <a:pPr eaLnBrk="1" hangingPunct="1"/>
            <a:endParaRPr lang="en-US" altLang="en-US" sz="2800" dirty="0"/>
          </a:p>
          <a:p>
            <a:pPr eaLnBrk="1" hangingPunct="1"/>
            <a:r>
              <a:rPr lang="en-US" altLang="en-US" sz="2800" dirty="0"/>
              <a:t>Any change to passwords, usernames, accounts, and so on</a:t>
            </a:r>
          </a:p>
          <a:p>
            <a:pPr eaLnBrk="1" hangingPunct="1"/>
            <a:endParaRPr lang="en-US" altLang="en-US" sz="2800" dirty="0"/>
          </a:p>
          <a:p>
            <a:pPr eaLnBrk="1" hangingPunct="1"/>
            <a:r>
              <a:rPr lang="en-US" altLang="en-US" sz="2800" dirty="0"/>
              <a:t>Any change to screen savers</a:t>
            </a:r>
          </a:p>
          <a:p>
            <a:pPr eaLnBrk="1" hangingPunct="1"/>
            <a:endParaRPr lang="en-US" altLang="en-US" sz="2800" dirty="0"/>
          </a:p>
          <a:p>
            <a:pPr eaLnBrk="1" hangingPunct="1"/>
            <a:r>
              <a:rPr lang="en-US" altLang="en-US" sz="2800" dirty="0"/>
              <a:t>Changes to mouse settings, backgrounds, and such</a:t>
            </a:r>
          </a:p>
          <a:p>
            <a:pPr eaLnBrk="1" hangingPunct="1"/>
            <a:endParaRPr lang="en-US" altLang="en-US" sz="2800" dirty="0"/>
          </a:p>
          <a:p>
            <a:pPr eaLnBrk="1" hangingPunct="1"/>
            <a:r>
              <a:rPr lang="en-US" altLang="en-US" sz="2800" dirty="0"/>
              <a:t>Any device seeming to work on its own, such as a CD door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5E623824-FBD4-435D-88AC-AE28E5083B7F}"/>
              </a:ext>
            </a:extLst>
          </p:cNvPr>
          <p:cNvSpPr>
            <a:spLocks noGrp="1" noChangeArrowheads="1"/>
          </p:cNvSpPr>
          <p:nvPr>
            <p:ph type="title"/>
          </p:nvPr>
        </p:nvSpPr>
        <p:spPr/>
        <p:txBody>
          <a:bodyPr/>
          <a:lstStyle/>
          <a:p>
            <a:r>
              <a:rPr lang="en-US" altLang="en-US" b="1" dirty="0">
                <a:solidFill>
                  <a:srgbClr val="0070C0"/>
                </a:solidFill>
              </a:rPr>
              <a:t>What Ports are OPEN?</a:t>
            </a:r>
          </a:p>
        </p:txBody>
      </p:sp>
      <p:sp>
        <p:nvSpPr>
          <p:cNvPr id="3" name="Content Placeholder 2">
            <a:extLst>
              <a:ext uri="{FF2B5EF4-FFF2-40B4-BE49-F238E27FC236}">
                <a16:creationId xmlns:a16="http://schemas.microsoft.com/office/drawing/2014/main" id="{DDE802A5-054F-4025-862E-625B456474CA}"/>
              </a:ext>
            </a:extLst>
          </p:cNvPr>
          <p:cNvSpPr>
            <a:spLocks noGrp="1"/>
          </p:cNvSpPr>
          <p:nvPr>
            <p:ph idx="1"/>
          </p:nvPr>
        </p:nvSpPr>
        <p:spPr/>
        <p:txBody>
          <a:bodyPr>
            <a:normAutofit/>
          </a:bodyPr>
          <a:lstStyle/>
          <a:p>
            <a:pPr marL="0" indent="0">
              <a:buNone/>
              <a:defRPr/>
            </a:pPr>
            <a:r>
              <a:rPr lang="en-US" sz="2400" dirty="0">
                <a:solidFill>
                  <a:srgbClr val="0070C0"/>
                </a:solidFill>
              </a:rPr>
              <a:t>Windows</a:t>
            </a:r>
          </a:p>
          <a:p>
            <a:pPr>
              <a:defRPr/>
            </a:pPr>
            <a:r>
              <a:rPr lang="en-US" sz="2400" dirty="0"/>
              <a:t>netstat –an</a:t>
            </a:r>
          </a:p>
          <a:p>
            <a:pPr marL="0" indent="0">
              <a:buNone/>
              <a:defRPr/>
            </a:pPr>
            <a:endParaRPr lang="en-US" sz="2400" dirty="0"/>
          </a:p>
          <a:p>
            <a:pPr marL="0" indent="0">
              <a:buNone/>
              <a:defRPr/>
            </a:pPr>
            <a:r>
              <a:rPr lang="en-US" sz="2400" dirty="0">
                <a:solidFill>
                  <a:srgbClr val="0070C0"/>
                </a:solidFill>
              </a:rPr>
              <a:t>Mac</a:t>
            </a:r>
          </a:p>
          <a:p>
            <a:pPr>
              <a:defRPr/>
            </a:pPr>
            <a:r>
              <a:rPr lang="en-US" sz="2400" dirty="0"/>
              <a:t>netstat –pant | </a:t>
            </a:r>
            <a:r>
              <a:rPr lang="en-US" sz="2400"/>
              <a:t>grep </a:t>
            </a:r>
            <a:r>
              <a:rPr lang="en-US"/>
              <a:t>ESTABLISHED</a:t>
            </a:r>
            <a:endParaRPr lang="en-US" sz="2400" dirty="0"/>
          </a:p>
          <a:p>
            <a:pPr marL="0" indent="0">
              <a:buNone/>
              <a:defRPr/>
            </a:pPr>
            <a:endParaRPr lang="en-US" sz="2400" dirty="0"/>
          </a:p>
          <a:p>
            <a:pPr marL="0" indent="0">
              <a:buNone/>
              <a:defRPr/>
            </a:pPr>
            <a:r>
              <a:rPr lang="en-US" sz="2400" dirty="0">
                <a:solidFill>
                  <a:srgbClr val="0070C0"/>
                </a:solidFill>
              </a:rPr>
              <a:t>Unix/Bash</a:t>
            </a:r>
          </a:p>
          <a:p>
            <a:pPr>
              <a:defRPr/>
            </a:pPr>
            <a:r>
              <a:rPr lang="en-US" sz="2400" dirty="0"/>
              <a:t>netstat –an | grep LISTEN</a:t>
            </a:r>
          </a:p>
        </p:txBody>
      </p:sp>
      <p:sp>
        <p:nvSpPr>
          <p:cNvPr id="33796" name="Slide Number Placeholder 4">
            <a:extLst>
              <a:ext uri="{FF2B5EF4-FFF2-40B4-BE49-F238E27FC236}">
                <a16:creationId xmlns:a16="http://schemas.microsoft.com/office/drawing/2014/main" id="{6CB0EFD5-545D-4E82-9724-154742A54D3C}"/>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79EF0C1-AAF4-47FF-B8F1-2D9A2F2A3AA7}" type="slidenum">
              <a:rPr lang="en-US" altLang="en-US">
                <a:solidFill>
                  <a:schemeClr val="accent1"/>
                </a:solidFill>
                <a:latin typeface="Garamond" panose="02020404030301010803" pitchFamily="18" charset="0"/>
              </a:rPr>
              <a:pPr/>
              <a:t>79</a:t>
            </a:fld>
            <a:endParaRPr lang="en-US" altLang="en-US">
              <a:solidFill>
                <a:schemeClr val="accent1"/>
              </a:solidFill>
              <a:latin typeface="Garamond" panose="02020404030301010803"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0A8BEED-C4B7-4D63-B2D2-CF17BB77B490}"/>
              </a:ext>
            </a:extLst>
          </p:cNvPr>
          <p:cNvSpPr>
            <a:spLocks noGrp="1" noChangeArrowheads="1"/>
          </p:cNvSpPr>
          <p:nvPr>
            <p:ph type="title"/>
          </p:nvPr>
        </p:nvSpPr>
        <p:spPr/>
        <p:txBody>
          <a:bodyPr/>
          <a:lstStyle/>
          <a:p>
            <a:r>
              <a:rPr lang="en-US" altLang="en-US" b="1" dirty="0">
                <a:solidFill>
                  <a:srgbClr val="0070C0"/>
                </a:solidFill>
              </a:rPr>
              <a:t>Cryptography Basics (cont.)</a:t>
            </a:r>
          </a:p>
        </p:txBody>
      </p:sp>
      <p:sp>
        <p:nvSpPr>
          <p:cNvPr id="9219" name="Content Placeholder 2">
            <a:extLst>
              <a:ext uri="{FF2B5EF4-FFF2-40B4-BE49-F238E27FC236}">
                <a16:creationId xmlns:a16="http://schemas.microsoft.com/office/drawing/2014/main" id="{A6059EFD-13AE-4941-AFB2-8CDF6AB6E629}"/>
              </a:ext>
            </a:extLst>
          </p:cNvPr>
          <p:cNvSpPr>
            <a:spLocks noGrp="1" noChangeArrowheads="1"/>
          </p:cNvSpPr>
          <p:nvPr>
            <p:ph idx="1"/>
          </p:nvPr>
        </p:nvSpPr>
        <p:spPr/>
        <p:txBody>
          <a:bodyPr>
            <a:normAutofit/>
          </a:bodyPr>
          <a:lstStyle/>
          <a:p>
            <a:r>
              <a:rPr lang="en-US" altLang="en-US" sz="3200" dirty="0"/>
              <a:t>Two basic types</a:t>
            </a:r>
          </a:p>
          <a:p>
            <a:pPr lvl="1"/>
            <a:r>
              <a:rPr lang="en-US" altLang="en-US" sz="2800" b="1" dirty="0">
                <a:solidFill>
                  <a:srgbClr val="0070C0"/>
                </a:solidFill>
              </a:rPr>
              <a:t>Transposition</a:t>
            </a:r>
          </a:p>
          <a:p>
            <a:pPr lvl="2"/>
            <a:r>
              <a:rPr lang="en-US" altLang="en-US" sz="2000" dirty="0"/>
              <a:t>Rearranging each letter with a different letter</a:t>
            </a:r>
          </a:p>
          <a:p>
            <a:pPr lvl="1"/>
            <a:r>
              <a:rPr lang="en-US" altLang="en-US" sz="2800" b="1" dirty="0">
                <a:solidFill>
                  <a:srgbClr val="0070C0"/>
                </a:solidFill>
              </a:rPr>
              <a:t>Substitution</a:t>
            </a:r>
          </a:p>
          <a:p>
            <a:pPr lvl="2"/>
            <a:r>
              <a:rPr lang="en-US" altLang="en-US" sz="2000" dirty="0"/>
              <a:t>Replaces each letter with a different letter</a:t>
            </a:r>
          </a:p>
          <a:p>
            <a:pPr lvl="2"/>
            <a:r>
              <a:rPr lang="en-US" altLang="en-US" sz="2000" dirty="0"/>
              <a:t>Two types of substitution</a:t>
            </a:r>
          </a:p>
          <a:p>
            <a:pPr lvl="3"/>
            <a:r>
              <a:rPr lang="en-US" altLang="en-US" sz="2000" dirty="0"/>
              <a:t>Single/symmetric key encryption</a:t>
            </a:r>
          </a:p>
          <a:p>
            <a:pPr lvl="4"/>
            <a:r>
              <a:rPr lang="en-US" altLang="en-US" sz="2000" dirty="0"/>
              <a:t>Stream</a:t>
            </a:r>
          </a:p>
          <a:p>
            <a:pPr lvl="4"/>
            <a:r>
              <a:rPr lang="en-US" altLang="en-US" sz="2000" dirty="0"/>
              <a:t>Block</a:t>
            </a:r>
          </a:p>
          <a:p>
            <a:pPr lvl="3"/>
            <a:r>
              <a:rPr lang="en-US" altLang="en-US" sz="2000" dirty="0"/>
              <a:t>Public/asymmetric key encryption</a:t>
            </a:r>
          </a:p>
        </p:txBody>
      </p:sp>
      <p:sp>
        <p:nvSpPr>
          <p:cNvPr id="9220" name="Slide Number Placeholder 4">
            <a:extLst>
              <a:ext uri="{FF2B5EF4-FFF2-40B4-BE49-F238E27FC236}">
                <a16:creationId xmlns:a16="http://schemas.microsoft.com/office/drawing/2014/main" id="{A5BEF07C-1A22-4322-A546-097E0E814BB0}"/>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C1BB7D-E8CB-4216-A433-CCE1A2627ADE}" type="slidenum">
              <a:rPr lang="en-US" altLang="en-US">
                <a:solidFill>
                  <a:schemeClr val="accent1"/>
                </a:solidFill>
                <a:latin typeface="Garamond" panose="02020404030301010803" pitchFamily="18" charset="0"/>
              </a:rPr>
              <a:pPr/>
              <a:t>8</a:t>
            </a:fld>
            <a:endParaRPr lang="en-US" altLang="en-US">
              <a:solidFill>
                <a:schemeClr val="accent1"/>
              </a:solidFill>
              <a:latin typeface="Garamond" panose="02020404030301010803"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E3D0C55-FEE1-4760-A312-4AA268E13536}"/>
              </a:ext>
            </a:extLst>
          </p:cNvPr>
          <p:cNvSpPr>
            <a:spLocks noGrp="1" noChangeArrowheads="1"/>
          </p:cNvSpPr>
          <p:nvPr>
            <p:ph type="title"/>
          </p:nvPr>
        </p:nvSpPr>
        <p:spPr/>
        <p:txBody>
          <a:bodyPr/>
          <a:lstStyle/>
          <a:p>
            <a:r>
              <a:rPr lang="en-US" altLang="en-US" b="1" dirty="0">
                <a:solidFill>
                  <a:srgbClr val="0070C0"/>
                </a:solidFill>
              </a:rPr>
              <a:t>Single Loss Expectancy (SLE)</a:t>
            </a:r>
          </a:p>
        </p:txBody>
      </p:sp>
      <p:sp>
        <p:nvSpPr>
          <p:cNvPr id="9219" name="Content Placeholder 2">
            <a:extLst>
              <a:ext uri="{FF2B5EF4-FFF2-40B4-BE49-F238E27FC236}">
                <a16:creationId xmlns:a16="http://schemas.microsoft.com/office/drawing/2014/main" id="{06D26FAE-2741-4F57-852B-A914369C287B}"/>
              </a:ext>
            </a:extLst>
          </p:cNvPr>
          <p:cNvSpPr>
            <a:spLocks noGrp="1" noChangeArrowheads="1"/>
          </p:cNvSpPr>
          <p:nvPr>
            <p:ph idx="1"/>
          </p:nvPr>
        </p:nvSpPr>
        <p:spPr/>
        <p:txBody>
          <a:bodyPr>
            <a:normAutofit/>
          </a:bodyPr>
          <a:lstStyle/>
          <a:p>
            <a:r>
              <a:rPr lang="en-US" altLang="en-US" sz="2800" dirty="0"/>
              <a:t>Calculates the impact a single loss will cause:</a:t>
            </a:r>
          </a:p>
          <a:p>
            <a:pPr lvl="1"/>
            <a:r>
              <a:rPr lang="en-US" altLang="en-US" sz="2400" dirty="0"/>
              <a:t>Asset value (AV) </a:t>
            </a:r>
          </a:p>
          <a:p>
            <a:pPr lvl="1"/>
            <a:r>
              <a:rPr lang="en-US" altLang="en-US" sz="2400" dirty="0"/>
              <a:t>Exposure value (EF)</a:t>
            </a:r>
          </a:p>
          <a:p>
            <a:pPr lvl="1"/>
            <a:r>
              <a:rPr lang="en-US" altLang="en-US" sz="2400" dirty="0"/>
              <a:t>Exposure factor is a percentage of the asset’s value that will be lost</a:t>
            </a:r>
          </a:p>
          <a:p>
            <a:pPr lvl="1"/>
            <a:r>
              <a:rPr lang="en-US" altLang="en-US" sz="2400" dirty="0"/>
              <a:t>SLE = AV x EF</a:t>
            </a:r>
          </a:p>
          <a:p>
            <a:pPr lvl="1"/>
            <a:r>
              <a:rPr lang="en-US" altLang="en-US" sz="2400" dirty="0"/>
              <a:t>$800 laptop, one year old, depreciation of 10% a year, 800 (AV) x 0.9 (EF) = $720</a:t>
            </a:r>
          </a:p>
          <a:p>
            <a:pPr lvl="1"/>
            <a:endParaRPr lang="en-US" altLang="en-US" sz="2400" dirty="0"/>
          </a:p>
        </p:txBody>
      </p:sp>
      <p:sp>
        <p:nvSpPr>
          <p:cNvPr id="9220" name="Slide Number Placeholder 4">
            <a:extLst>
              <a:ext uri="{FF2B5EF4-FFF2-40B4-BE49-F238E27FC236}">
                <a16:creationId xmlns:a16="http://schemas.microsoft.com/office/drawing/2014/main" id="{7B451400-9F6A-4DAF-8356-5663C0242E6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55758C-A12C-4A04-A96B-0A3B5DE2867B}" type="slidenum">
              <a:rPr lang="en-US" altLang="en-US">
                <a:solidFill>
                  <a:schemeClr val="accent1"/>
                </a:solidFill>
                <a:latin typeface="Garamond" panose="02020404030301010803" pitchFamily="18" charset="0"/>
              </a:rPr>
              <a:pPr/>
              <a:t>80</a:t>
            </a:fld>
            <a:endParaRPr lang="en-US" altLang="en-US">
              <a:solidFill>
                <a:schemeClr val="accent1"/>
              </a:solidFill>
              <a:latin typeface="Garamond" panose="02020404030301010803"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4895-33A2-485F-8AE0-4D9DA1BB1354}"/>
              </a:ext>
            </a:extLst>
          </p:cNvPr>
          <p:cNvSpPr>
            <a:spLocks noGrp="1"/>
          </p:cNvSpPr>
          <p:nvPr>
            <p:ph type="title"/>
          </p:nvPr>
        </p:nvSpPr>
        <p:spPr/>
        <p:txBody>
          <a:bodyPr>
            <a:normAutofit/>
          </a:bodyPr>
          <a:lstStyle/>
          <a:p>
            <a:pPr>
              <a:defRPr/>
            </a:pPr>
            <a:r>
              <a:rPr lang="en-US" b="1" dirty="0">
                <a:solidFill>
                  <a:srgbClr val="0070C0"/>
                </a:solidFill>
              </a:rPr>
              <a:t>Annualized Loss Expectancy (ALE)</a:t>
            </a:r>
          </a:p>
        </p:txBody>
      </p:sp>
      <p:sp>
        <p:nvSpPr>
          <p:cNvPr id="10243" name="Content Placeholder 2">
            <a:extLst>
              <a:ext uri="{FF2B5EF4-FFF2-40B4-BE49-F238E27FC236}">
                <a16:creationId xmlns:a16="http://schemas.microsoft.com/office/drawing/2014/main" id="{A2D38D97-C205-47C5-8467-B9C21815CA52}"/>
              </a:ext>
            </a:extLst>
          </p:cNvPr>
          <p:cNvSpPr>
            <a:spLocks noGrp="1" noChangeArrowheads="1"/>
          </p:cNvSpPr>
          <p:nvPr>
            <p:ph idx="1"/>
          </p:nvPr>
        </p:nvSpPr>
        <p:spPr/>
        <p:txBody>
          <a:bodyPr>
            <a:normAutofit/>
          </a:bodyPr>
          <a:lstStyle/>
          <a:p>
            <a:r>
              <a:rPr lang="en-US" altLang="en-US" sz="2800" dirty="0"/>
              <a:t>How much loss you can expect from a particular issue in a year</a:t>
            </a:r>
          </a:p>
          <a:p>
            <a:r>
              <a:rPr lang="en-US" altLang="en-US" sz="2800" dirty="0"/>
              <a:t>ARO = annual rate of occurrence</a:t>
            </a:r>
          </a:p>
          <a:p>
            <a:r>
              <a:rPr lang="en-US" altLang="en-US" sz="2800" dirty="0"/>
              <a:t>ALE = SLE x ARO</a:t>
            </a:r>
          </a:p>
          <a:p>
            <a:r>
              <a:rPr lang="en-US" altLang="en-US" sz="2800" dirty="0"/>
              <a:t>Example: if you estimate you will lose 6 laptops a year:</a:t>
            </a:r>
          </a:p>
          <a:p>
            <a:pPr lvl="1"/>
            <a:r>
              <a:rPr lang="en-US" altLang="en-US" sz="2400" dirty="0"/>
              <a:t>720 (SLE) x 6 (ARO) = $4320 </a:t>
            </a:r>
          </a:p>
          <a:p>
            <a:endParaRPr lang="en-US" altLang="en-US" sz="2800" dirty="0"/>
          </a:p>
        </p:txBody>
      </p:sp>
      <p:sp>
        <p:nvSpPr>
          <p:cNvPr id="10244" name="Slide Number Placeholder 4">
            <a:extLst>
              <a:ext uri="{FF2B5EF4-FFF2-40B4-BE49-F238E27FC236}">
                <a16:creationId xmlns:a16="http://schemas.microsoft.com/office/drawing/2014/main" id="{3F8F2ED1-80E8-47E2-8C67-4F1947A943F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3ECFA17-72AE-44A8-AD8A-AE1981815B46}" type="slidenum">
              <a:rPr lang="en-US" altLang="en-US">
                <a:solidFill>
                  <a:schemeClr val="accent1"/>
                </a:solidFill>
                <a:latin typeface="Garamond" panose="02020404030301010803" pitchFamily="18" charset="0"/>
              </a:rPr>
              <a:pPr/>
              <a:t>81</a:t>
            </a:fld>
            <a:endParaRPr lang="en-US" altLang="en-US">
              <a:solidFill>
                <a:schemeClr val="accent1"/>
              </a:solidFill>
              <a:latin typeface="Garamond" panose="02020404030301010803"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F98C335C-2A39-4938-93CA-DA2252B4F4C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78F50AD-BA84-4193-9BA6-9EA865AFB355}" type="slidenum">
              <a:rPr lang="en-US" altLang="en-US">
                <a:solidFill>
                  <a:schemeClr val="accent1"/>
                </a:solidFill>
                <a:latin typeface="Garamond" panose="02020404030301010803" pitchFamily="18" charset="0"/>
              </a:rPr>
              <a:pPr/>
              <a:t>82</a:t>
            </a:fld>
            <a:endParaRPr lang="en-US" altLang="en-US">
              <a:solidFill>
                <a:schemeClr val="accent1"/>
              </a:solidFill>
              <a:latin typeface="Garamond" panose="02020404030301010803" pitchFamily="18" charset="0"/>
            </a:endParaRPr>
          </a:p>
        </p:txBody>
      </p:sp>
      <p:sp>
        <p:nvSpPr>
          <p:cNvPr id="13315" name="Rectangle 2">
            <a:extLst>
              <a:ext uri="{FF2B5EF4-FFF2-40B4-BE49-F238E27FC236}">
                <a16:creationId xmlns:a16="http://schemas.microsoft.com/office/drawing/2014/main" id="{2CBD7499-E76C-4B28-B8FA-C9A19BC1C866}"/>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Evaluating the Security Risk</a:t>
            </a:r>
          </a:p>
        </p:txBody>
      </p:sp>
      <p:sp>
        <p:nvSpPr>
          <p:cNvPr id="6149" name="Rectangle 3">
            <a:extLst>
              <a:ext uri="{FF2B5EF4-FFF2-40B4-BE49-F238E27FC236}">
                <a16:creationId xmlns:a16="http://schemas.microsoft.com/office/drawing/2014/main" id="{33F511DA-921A-4220-89AD-FE6D9E0C559D}"/>
              </a:ext>
            </a:extLst>
          </p:cNvPr>
          <p:cNvSpPr>
            <a:spLocks noGrp="1" noChangeArrowheads="1"/>
          </p:cNvSpPr>
          <p:nvPr>
            <p:ph type="body" idx="1"/>
          </p:nvPr>
        </p:nvSpPr>
        <p:spPr/>
        <p:txBody>
          <a:bodyPr>
            <a:normAutofit/>
          </a:bodyPr>
          <a:lstStyle/>
          <a:p>
            <a:pPr marL="571500" indent="-571500">
              <a:defRPr/>
            </a:pPr>
            <a:r>
              <a:rPr lang="en-US" altLang="en-US" sz="2800" dirty="0"/>
              <a:t>How do you calculate Risk?</a:t>
            </a:r>
          </a:p>
          <a:p>
            <a:pPr marL="839788" lvl="1" indent="-495300">
              <a:defRPr/>
            </a:pPr>
            <a:r>
              <a:rPr lang="en-US" altLang="en-US" sz="2400" dirty="0"/>
              <a:t>Attractiveness to attackers</a:t>
            </a:r>
          </a:p>
          <a:p>
            <a:pPr marL="839788" lvl="1" indent="-495300">
              <a:defRPr/>
            </a:pPr>
            <a:r>
              <a:rPr lang="en-US" altLang="en-US" sz="2400" dirty="0"/>
              <a:t>Nature of information</a:t>
            </a:r>
          </a:p>
          <a:p>
            <a:pPr marL="839788" lvl="1" indent="-495300">
              <a:defRPr/>
            </a:pPr>
            <a:r>
              <a:rPr lang="en-US" altLang="en-US" sz="2400" dirty="0"/>
              <a:t>Level of security</a:t>
            </a:r>
          </a:p>
          <a:p>
            <a:pPr marL="512763" indent="-495300">
              <a:defRPr/>
            </a:pPr>
            <a:r>
              <a:rPr lang="en-US" altLang="en-US" sz="2800" dirty="0"/>
              <a:t>Each system receives a 1 to 10 score for each category</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a:extLst>
              <a:ext uri="{FF2B5EF4-FFF2-40B4-BE49-F238E27FC236}">
                <a16:creationId xmlns:a16="http://schemas.microsoft.com/office/drawing/2014/main" id="{9CB1C80F-FB7E-4E88-A75B-B7EB3D97697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ECDC85-05E7-4097-84A0-76068D645899}" type="slidenum">
              <a:rPr lang="en-US" altLang="en-US">
                <a:solidFill>
                  <a:schemeClr val="accent1"/>
                </a:solidFill>
                <a:latin typeface="Garamond" panose="02020404030301010803" pitchFamily="18" charset="0"/>
              </a:rPr>
              <a:pPr/>
              <a:t>83</a:t>
            </a:fld>
            <a:endParaRPr lang="en-US" altLang="en-US">
              <a:solidFill>
                <a:schemeClr val="accent1"/>
              </a:solidFill>
              <a:latin typeface="Garamond" panose="02020404030301010803" pitchFamily="18" charset="0"/>
            </a:endParaRPr>
          </a:p>
        </p:txBody>
      </p:sp>
      <p:sp>
        <p:nvSpPr>
          <p:cNvPr id="15363" name="Rectangle 2">
            <a:extLst>
              <a:ext uri="{FF2B5EF4-FFF2-40B4-BE49-F238E27FC236}">
                <a16:creationId xmlns:a16="http://schemas.microsoft.com/office/drawing/2014/main" id="{56244589-CA51-4628-83BD-F967613B4131}"/>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Evaluating the Security Risk</a:t>
            </a:r>
          </a:p>
        </p:txBody>
      </p:sp>
      <p:sp>
        <p:nvSpPr>
          <p:cNvPr id="15364" name="Rectangle 3">
            <a:extLst>
              <a:ext uri="{FF2B5EF4-FFF2-40B4-BE49-F238E27FC236}">
                <a16:creationId xmlns:a16="http://schemas.microsoft.com/office/drawing/2014/main" id="{4C9ACB2B-60A6-4346-91CE-16660E7CEA87}"/>
              </a:ext>
            </a:extLst>
          </p:cNvPr>
          <p:cNvSpPr>
            <a:spLocks noGrp="1" noChangeArrowheads="1"/>
          </p:cNvSpPr>
          <p:nvPr>
            <p:ph type="body" idx="1"/>
          </p:nvPr>
        </p:nvSpPr>
        <p:spPr/>
        <p:txBody>
          <a:bodyPr>
            <a:normAutofit/>
          </a:bodyPr>
          <a:lstStyle/>
          <a:p>
            <a:pPr eaLnBrk="1" hangingPunct="1"/>
            <a:r>
              <a:rPr lang="en-US" altLang="en-US" sz="2800" dirty="0">
                <a:solidFill>
                  <a:srgbClr val="0070C0"/>
                </a:solidFill>
              </a:rPr>
              <a:t>Attractiveness</a:t>
            </a:r>
            <a:r>
              <a:rPr lang="en-US" altLang="en-US" sz="2800" dirty="0"/>
              <a:t> (A) to hackers</a:t>
            </a:r>
          </a:p>
          <a:p>
            <a:pPr eaLnBrk="1" hangingPunct="1"/>
            <a:r>
              <a:rPr lang="en-US" altLang="en-US" sz="2800" dirty="0">
                <a:solidFill>
                  <a:srgbClr val="0070C0"/>
                </a:solidFill>
              </a:rPr>
              <a:t>Information</a:t>
            </a:r>
            <a:r>
              <a:rPr lang="en-US" altLang="en-US" sz="2800" dirty="0"/>
              <a:t> (I) content</a:t>
            </a:r>
          </a:p>
          <a:p>
            <a:pPr eaLnBrk="1" hangingPunct="1"/>
            <a:r>
              <a:rPr lang="en-US" altLang="en-US" sz="2800" dirty="0">
                <a:solidFill>
                  <a:srgbClr val="0070C0"/>
                </a:solidFill>
              </a:rPr>
              <a:t>Security</a:t>
            </a:r>
            <a:r>
              <a:rPr lang="en-US" altLang="en-US" sz="2800" dirty="0"/>
              <a:t> (S)</a:t>
            </a:r>
          </a:p>
          <a:p>
            <a:pPr eaLnBrk="1" hangingPunct="1"/>
            <a:r>
              <a:rPr lang="en-US" altLang="en-US" sz="2800" dirty="0"/>
              <a:t>Formula: (A + I) – S = Rating (R)</a:t>
            </a:r>
          </a:p>
          <a:p>
            <a:pPr eaLnBrk="1" hangingPunct="1"/>
            <a:r>
              <a:rPr lang="en-US" altLang="en-US" sz="2800" dirty="0"/>
              <a:t>The lower the rating, the more secure the system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BCB22CA6-9F5B-4AAA-ADFE-AD507E0021E7}"/>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A17DE7-92C3-4523-ADB1-94E0C076C03C}" type="slidenum">
              <a:rPr lang="en-US" altLang="en-US">
                <a:solidFill>
                  <a:schemeClr val="accent1"/>
                </a:solidFill>
                <a:latin typeface="Garamond" panose="02020404030301010803" pitchFamily="18" charset="0"/>
              </a:rPr>
              <a:pPr/>
              <a:t>84</a:t>
            </a:fld>
            <a:endParaRPr lang="en-US" altLang="en-US">
              <a:solidFill>
                <a:schemeClr val="accent1"/>
              </a:solidFill>
              <a:latin typeface="Garamond" panose="02020404030301010803" pitchFamily="18" charset="0"/>
            </a:endParaRPr>
          </a:p>
        </p:txBody>
      </p:sp>
      <p:sp>
        <p:nvSpPr>
          <p:cNvPr id="17411" name="Rectangle 4">
            <a:extLst>
              <a:ext uri="{FF2B5EF4-FFF2-40B4-BE49-F238E27FC236}">
                <a16:creationId xmlns:a16="http://schemas.microsoft.com/office/drawing/2014/main" id="{D585FAD1-70A8-4C08-9536-FD3E833FA0C7}"/>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Evaluating the Security Risk</a:t>
            </a:r>
          </a:p>
        </p:txBody>
      </p:sp>
      <p:pic>
        <p:nvPicPr>
          <p:cNvPr id="17412" name="Content Placeholder 3">
            <a:extLst>
              <a:ext uri="{FF2B5EF4-FFF2-40B4-BE49-F238E27FC236}">
                <a16:creationId xmlns:a16="http://schemas.microsoft.com/office/drawing/2014/main" id="{CF0F4CC7-4D66-4BD6-99BC-F1CB4E120F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42343" y="1856914"/>
            <a:ext cx="6907314" cy="4277668"/>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8A8B6293-7977-4A30-8404-80F20D9BB44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0EA9275-95F0-4F16-9922-1B1CCF99E435}" type="slidenum">
              <a:rPr lang="en-US" altLang="en-US">
                <a:solidFill>
                  <a:schemeClr val="accent1"/>
                </a:solidFill>
                <a:latin typeface="Garamond" panose="02020404030301010803" pitchFamily="18" charset="0"/>
              </a:rPr>
              <a:pPr/>
              <a:t>85</a:t>
            </a:fld>
            <a:endParaRPr lang="en-US" altLang="en-US">
              <a:solidFill>
                <a:schemeClr val="accent1"/>
              </a:solidFill>
              <a:latin typeface="Garamond" panose="02020404030301010803" pitchFamily="18" charset="0"/>
            </a:endParaRPr>
          </a:p>
        </p:txBody>
      </p:sp>
      <p:sp>
        <p:nvSpPr>
          <p:cNvPr id="19459" name="Rectangle 6">
            <a:extLst>
              <a:ext uri="{FF2B5EF4-FFF2-40B4-BE49-F238E27FC236}">
                <a16:creationId xmlns:a16="http://schemas.microsoft.com/office/drawing/2014/main" id="{951F687B-9E0D-45DE-8B0A-B53F7952C881}"/>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Evaluating the Security Risk</a:t>
            </a:r>
          </a:p>
        </p:txBody>
      </p:sp>
      <p:pic>
        <p:nvPicPr>
          <p:cNvPr id="19460" name="Content Placeholder 3">
            <a:extLst>
              <a:ext uri="{FF2B5EF4-FFF2-40B4-BE49-F238E27FC236}">
                <a16:creationId xmlns:a16="http://schemas.microsoft.com/office/drawing/2014/main" id="{0CF2CD87-17CF-4989-A715-69255EFC31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705771" y="1874362"/>
            <a:ext cx="4780458" cy="4315287"/>
          </a:xfr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a:extLst>
              <a:ext uri="{FF2B5EF4-FFF2-40B4-BE49-F238E27FC236}">
                <a16:creationId xmlns:a16="http://schemas.microsoft.com/office/drawing/2014/main" id="{16560F1E-8CAD-475F-8B62-5FA2A66D0046}"/>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936EED-0243-426D-8B52-89D1D8C7B02E}" type="slidenum">
              <a:rPr lang="en-US" altLang="en-US">
                <a:solidFill>
                  <a:schemeClr val="accent1"/>
                </a:solidFill>
                <a:latin typeface="Garamond" panose="02020404030301010803" pitchFamily="18" charset="0"/>
              </a:rPr>
              <a:pPr/>
              <a:t>86</a:t>
            </a:fld>
            <a:endParaRPr lang="en-US" altLang="en-US">
              <a:solidFill>
                <a:schemeClr val="accent1"/>
              </a:solidFill>
              <a:latin typeface="Garamond" panose="02020404030301010803" pitchFamily="18" charset="0"/>
            </a:endParaRPr>
          </a:p>
        </p:txBody>
      </p:sp>
      <p:sp>
        <p:nvSpPr>
          <p:cNvPr id="21507" name="Rectangle 4">
            <a:extLst>
              <a:ext uri="{FF2B5EF4-FFF2-40B4-BE49-F238E27FC236}">
                <a16:creationId xmlns:a16="http://schemas.microsoft.com/office/drawing/2014/main" id="{33ADE528-D263-4B02-94DA-53964A16BFC3}"/>
              </a:ext>
            </a:extLst>
          </p:cNvPr>
          <p:cNvSpPr>
            <a:spLocks noGrp="1" noChangeArrowheads="1"/>
          </p:cNvSpPr>
          <p:nvPr>
            <p:ph type="title"/>
          </p:nvPr>
        </p:nvSpPr>
        <p:spPr/>
        <p:txBody>
          <a:bodyPr/>
          <a:lstStyle/>
          <a:p>
            <a:pPr eaLnBrk="1" hangingPunct="1"/>
            <a:r>
              <a:rPr lang="en-US" altLang="en-US" b="1" dirty="0">
                <a:solidFill>
                  <a:srgbClr val="0070C0"/>
                </a:solidFill>
              </a:rPr>
              <a:t>The Six P’s of Assessment</a:t>
            </a:r>
          </a:p>
        </p:txBody>
      </p:sp>
      <p:sp>
        <p:nvSpPr>
          <p:cNvPr id="21508" name="Rectangle 7">
            <a:extLst>
              <a:ext uri="{FF2B5EF4-FFF2-40B4-BE49-F238E27FC236}">
                <a16:creationId xmlns:a16="http://schemas.microsoft.com/office/drawing/2014/main" id="{DEF8E7F7-1331-480D-97F0-7D3C901CAD99}"/>
              </a:ext>
            </a:extLst>
          </p:cNvPr>
          <p:cNvSpPr>
            <a:spLocks noGrp="1" noChangeArrowheads="1"/>
          </p:cNvSpPr>
          <p:nvPr>
            <p:ph type="body" idx="1"/>
          </p:nvPr>
        </p:nvSpPr>
        <p:spPr/>
        <p:txBody>
          <a:bodyPr>
            <a:normAutofit/>
          </a:bodyPr>
          <a:lstStyle/>
          <a:p>
            <a:pPr eaLnBrk="1" hangingPunct="1"/>
            <a:r>
              <a:rPr lang="en-US" altLang="en-US" sz="3200" dirty="0"/>
              <a:t>(1) Patches</a:t>
            </a:r>
          </a:p>
          <a:p>
            <a:pPr eaLnBrk="1" hangingPunct="1"/>
            <a:r>
              <a:rPr lang="en-US" altLang="en-US" sz="3200" dirty="0"/>
              <a:t>(2) Ports</a:t>
            </a:r>
          </a:p>
          <a:p>
            <a:pPr eaLnBrk="1" hangingPunct="1"/>
            <a:r>
              <a:rPr lang="en-US" altLang="en-US" sz="3200" dirty="0"/>
              <a:t>(3) Protect</a:t>
            </a:r>
          </a:p>
          <a:p>
            <a:r>
              <a:rPr lang="en-US" altLang="en-US" sz="3200" dirty="0"/>
              <a:t>(4) Physical</a:t>
            </a:r>
          </a:p>
          <a:p>
            <a:pPr eaLnBrk="1" hangingPunct="1"/>
            <a:r>
              <a:rPr lang="en-US" altLang="en-US" sz="3200" dirty="0"/>
              <a:t>(5) Probe</a:t>
            </a:r>
          </a:p>
          <a:p>
            <a:pPr eaLnBrk="1" hangingPunct="1"/>
            <a:r>
              <a:rPr lang="en-US" altLang="en-US" sz="3200" dirty="0"/>
              <a:t>(6) Policies</a:t>
            </a:r>
          </a:p>
          <a:p>
            <a:pPr eaLnBrk="1" hangingPunct="1"/>
            <a:endParaRPr lang="en-US" altLang="en-US" sz="32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1A08A4A8-E721-48B6-8CA0-3C964C744C0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3139673-45CF-4B31-A719-75B371906291}" type="slidenum">
              <a:rPr lang="en-US" altLang="en-US">
                <a:solidFill>
                  <a:schemeClr val="accent1"/>
                </a:solidFill>
                <a:latin typeface="Garamond" panose="02020404030301010803" pitchFamily="18" charset="0"/>
              </a:rPr>
              <a:pPr/>
              <a:t>87</a:t>
            </a:fld>
            <a:endParaRPr lang="en-US" altLang="en-US">
              <a:solidFill>
                <a:schemeClr val="accent1"/>
              </a:solidFill>
              <a:latin typeface="Garamond" panose="02020404030301010803" pitchFamily="18" charset="0"/>
            </a:endParaRPr>
          </a:p>
        </p:txBody>
      </p:sp>
      <p:sp>
        <p:nvSpPr>
          <p:cNvPr id="23555" name="Rectangle 4">
            <a:extLst>
              <a:ext uri="{FF2B5EF4-FFF2-40B4-BE49-F238E27FC236}">
                <a16:creationId xmlns:a16="http://schemas.microsoft.com/office/drawing/2014/main" id="{67A464F6-4B4C-4026-AAE0-285AFD499371}"/>
              </a:ext>
            </a:extLst>
          </p:cNvPr>
          <p:cNvSpPr>
            <a:spLocks noGrp="1" noChangeArrowheads="1"/>
          </p:cNvSpPr>
          <p:nvPr>
            <p:ph type="title"/>
          </p:nvPr>
        </p:nvSpPr>
        <p:spPr/>
        <p:txBody>
          <a:bodyPr/>
          <a:lstStyle/>
          <a:p>
            <a:pPr eaLnBrk="1" hangingPunct="1"/>
            <a:r>
              <a:rPr lang="en-US" altLang="en-US" b="1" dirty="0">
                <a:solidFill>
                  <a:srgbClr val="0070C0"/>
                </a:solidFill>
              </a:rPr>
              <a:t>(1) Patches</a:t>
            </a:r>
          </a:p>
        </p:txBody>
      </p:sp>
      <p:sp>
        <p:nvSpPr>
          <p:cNvPr id="23556" name="Rectangle 6">
            <a:extLst>
              <a:ext uri="{FF2B5EF4-FFF2-40B4-BE49-F238E27FC236}">
                <a16:creationId xmlns:a16="http://schemas.microsoft.com/office/drawing/2014/main" id="{9B47E82E-F1F9-44B6-92B4-42D746806A10}"/>
              </a:ext>
            </a:extLst>
          </p:cNvPr>
          <p:cNvSpPr>
            <a:spLocks noGrp="1" noChangeArrowheads="1"/>
          </p:cNvSpPr>
          <p:nvPr>
            <p:ph type="body" idx="1"/>
          </p:nvPr>
        </p:nvSpPr>
        <p:spPr/>
        <p:txBody>
          <a:bodyPr>
            <a:normAutofit/>
          </a:bodyPr>
          <a:lstStyle/>
          <a:p>
            <a:pPr eaLnBrk="1" hangingPunct="1"/>
            <a:r>
              <a:rPr lang="en-US" altLang="en-US" sz="3200" dirty="0">
                <a:solidFill>
                  <a:srgbClr val="0070C0"/>
                </a:solidFill>
              </a:rPr>
              <a:t>Patch policy</a:t>
            </a:r>
          </a:p>
          <a:p>
            <a:pPr lvl="1" eaLnBrk="1" hangingPunct="1"/>
            <a:r>
              <a:rPr lang="en-US" altLang="en-US" sz="2800" dirty="0"/>
              <a:t>Must be written and followed</a:t>
            </a:r>
          </a:p>
          <a:p>
            <a:pPr eaLnBrk="1" hangingPunct="1"/>
            <a:r>
              <a:rPr lang="en-US" altLang="en-US" sz="3200" dirty="0">
                <a:solidFill>
                  <a:srgbClr val="0070C0"/>
                </a:solidFill>
              </a:rPr>
              <a:t>Applying patches</a:t>
            </a:r>
          </a:p>
          <a:p>
            <a:pPr lvl="1" eaLnBrk="1" hangingPunct="1"/>
            <a:r>
              <a:rPr lang="en-US" altLang="en-US" sz="2800" dirty="0"/>
              <a:t>Must check all applications that require patches</a:t>
            </a:r>
          </a:p>
          <a:p>
            <a:pPr lvl="1" eaLnBrk="1" hangingPunct="1"/>
            <a:r>
              <a:rPr lang="en-US" altLang="en-US" sz="2800" dirty="0"/>
              <a:t>Should be first on list of assessing the system</a:t>
            </a:r>
          </a:p>
          <a:p>
            <a:pPr lvl="1" eaLnBrk="1" hangingPunct="1"/>
            <a:endParaRPr lang="en-US" altLang="en-US" sz="2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a:extLst>
              <a:ext uri="{FF2B5EF4-FFF2-40B4-BE49-F238E27FC236}">
                <a16:creationId xmlns:a16="http://schemas.microsoft.com/office/drawing/2014/main" id="{9A663D30-E35D-452D-8B99-6ED6361EE288}"/>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F893CA-82D8-483D-8F8C-1196105F2BF7}" type="slidenum">
              <a:rPr lang="en-US" altLang="en-US">
                <a:solidFill>
                  <a:schemeClr val="accent1"/>
                </a:solidFill>
                <a:latin typeface="Garamond" panose="02020404030301010803" pitchFamily="18" charset="0"/>
              </a:rPr>
              <a:pPr/>
              <a:t>88</a:t>
            </a:fld>
            <a:endParaRPr lang="en-US" altLang="en-US">
              <a:solidFill>
                <a:schemeClr val="accent1"/>
              </a:solidFill>
              <a:latin typeface="Garamond" panose="02020404030301010803" pitchFamily="18" charset="0"/>
            </a:endParaRPr>
          </a:p>
        </p:txBody>
      </p:sp>
      <p:sp>
        <p:nvSpPr>
          <p:cNvPr id="25603" name="Rectangle 2">
            <a:extLst>
              <a:ext uri="{FF2B5EF4-FFF2-40B4-BE49-F238E27FC236}">
                <a16:creationId xmlns:a16="http://schemas.microsoft.com/office/drawing/2014/main" id="{DF13B3B0-E0BF-462A-8DFD-65325EB0D37D}"/>
              </a:ext>
            </a:extLst>
          </p:cNvPr>
          <p:cNvSpPr>
            <a:spLocks noGrp="1" noChangeArrowheads="1"/>
          </p:cNvSpPr>
          <p:nvPr>
            <p:ph type="title"/>
          </p:nvPr>
        </p:nvSpPr>
        <p:spPr/>
        <p:txBody>
          <a:bodyPr/>
          <a:lstStyle/>
          <a:p>
            <a:pPr eaLnBrk="1" hangingPunct="1"/>
            <a:r>
              <a:rPr lang="en-US" altLang="en-US" b="1" dirty="0">
                <a:solidFill>
                  <a:srgbClr val="0070C0"/>
                </a:solidFill>
              </a:rPr>
              <a:t>(1) Patches</a:t>
            </a:r>
          </a:p>
        </p:txBody>
      </p:sp>
      <p:sp>
        <p:nvSpPr>
          <p:cNvPr id="25604" name="Rectangle 3">
            <a:extLst>
              <a:ext uri="{FF2B5EF4-FFF2-40B4-BE49-F238E27FC236}">
                <a16:creationId xmlns:a16="http://schemas.microsoft.com/office/drawing/2014/main" id="{BD424817-3CDF-45E5-AFD7-A87A5A49ACA3}"/>
              </a:ext>
            </a:extLst>
          </p:cNvPr>
          <p:cNvSpPr>
            <a:spLocks noGrp="1" noChangeArrowheads="1"/>
          </p:cNvSpPr>
          <p:nvPr>
            <p:ph type="body" idx="1"/>
          </p:nvPr>
        </p:nvSpPr>
        <p:spPr/>
        <p:txBody>
          <a:bodyPr>
            <a:normAutofit/>
          </a:bodyPr>
          <a:lstStyle/>
          <a:p>
            <a:pPr eaLnBrk="1" hangingPunct="1"/>
            <a:r>
              <a:rPr lang="en-US" altLang="en-US" sz="3200" dirty="0"/>
              <a:t>Automated patch systems</a:t>
            </a:r>
          </a:p>
          <a:p>
            <a:pPr lvl="1" eaLnBrk="1" hangingPunct="1"/>
            <a:r>
              <a:rPr lang="en-US" altLang="en-US" sz="2800" dirty="0"/>
              <a:t>Windows Update</a:t>
            </a:r>
          </a:p>
          <a:p>
            <a:pPr lvl="1" eaLnBrk="1" hangingPunct="1"/>
            <a:r>
              <a:rPr lang="en-US" altLang="en-US" sz="2800" dirty="0" err="1"/>
              <a:t>HFNetChkPro</a:t>
            </a:r>
            <a:endParaRPr lang="en-US" altLang="en-US" sz="2800" dirty="0"/>
          </a:p>
          <a:p>
            <a:pPr lvl="1" eaLnBrk="1" hangingPunct="1"/>
            <a:r>
              <a:rPr lang="en-US" altLang="en-US" sz="2800" dirty="0" err="1"/>
              <a:t>ZenWorks</a:t>
            </a:r>
            <a:r>
              <a:rPr lang="en-US" altLang="en-US" sz="2800" dirty="0"/>
              <a:t> Patch Management</a:t>
            </a:r>
          </a:p>
          <a:p>
            <a:pPr lvl="1" eaLnBrk="1" hangingPunct="1"/>
            <a:r>
              <a:rPr lang="en-US" altLang="en-US" sz="2800" dirty="0"/>
              <a:t>McAfee </a:t>
            </a:r>
            <a:r>
              <a:rPr lang="en-US" altLang="en-US" sz="2800" dirty="0" err="1"/>
              <a:t>ePolicy</a:t>
            </a:r>
            <a:r>
              <a:rPr lang="en-US" altLang="en-US" sz="2800" dirty="0"/>
              <a:t> Orchestrator</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a:extLst>
              <a:ext uri="{FF2B5EF4-FFF2-40B4-BE49-F238E27FC236}">
                <a16:creationId xmlns:a16="http://schemas.microsoft.com/office/drawing/2014/main" id="{0BF9F649-A841-4679-A044-9659B8330D5E}"/>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D5B9F7-E625-4548-86A1-B53B8D08B687}" type="slidenum">
              <a:rPr lang="en-US" altLang="en-US">
                <a:solidFill>
                  <a:schemeClr val="accent1"/>
                </a:solidFill>
                <a:latin typeface="Garamond" panose="02020404030301010803" pitchFamily="18" charset="0"/>
              </a:rPr>
              <a:pPr/>
              <a:t>89</a:t>
            </a:fld>
            <a:endParaRPr lang="en-US" altLang="en-US">
              <a:solidFill>
                <a:schemeClr val="accent1"/>
              </a:solidFill>
              <a:latin typeface="Garamond" panose="02020404030301010803" pitchFamily="18" charset="0"/>
            </a:endParaRPr>
          </a:p>
        </p:txBody>
      </p:sp>
      <p:sp>
        <p:nvSpPr>
          <p:cNvPr id="27651" name="Rectangle 4">
            <a:extLst>
              <a:ext uri="{FF2B5EF4-FFF2-40B4-BE49-F238E27FC236}">
                <a16:creationId xmlns:a16="http://schemas.microsoft.com/office/drawing/2014/main" id="{F95E234C-1DD4-4BA6-995A-9F340705FB05}"/>
              </a:ext>
            </a:extLst>
          </p:cNvPr>
          <p:cNvSpPr>
            <a:spLocks noGrp="1" noChangeArrowheads="1"/>
          </p:cNvSpPr>
          <p:nvPr>
            <p:ph type="title"/>
          </p:nvPr>
        </p:nvSpPr>
        <p:spPr/>
        <p:txBody>
          <a:bodyPr/>
          <a:lstStyle/>
          <a:p>
            <a:pPr eaLnBrk="1" hangingPunct="1"/>
            <a:r>
              <a:rPr lang="en-US" altLang="en-US" b="1" dirty="0">
                <a:solidFill>
                  <a:srgbClr val="0070C0"/>
                </a:solidFill>
              </a:rPr>
              <a:t>(2) Ports</a:t>
            </a:r>
          </a:p>
        </p:txBody>
      </p:sp>
      <p:sp>
        <p:nvSpPr>
          <p:cNvPr id="27652" name="Rectangle 6">
            <a:extLst>
              <a:ext uri="{FF2B5EF4-FFF2-40B4-BE49-F238E27FC236}">
                <a16:creationId xmlns:a16="http://schemas.microsoft.com/office/drawing/2014/main" id="{8B3EC047-9C12-4089-8E0A-C45A8787B185}"/>
              </a:ext>
            </a:extLst>
          </p:cNvPr>
          <p:cNvSpPr>
            <a:spLocks noGrp="1" noChangeArrowheads="1"/>
          </p:cNvSpPr>
          <p:nvPr>
            <p:ph type="body" idx="1"/>
          </p:nvPr>
        </p:nvSpPr>
        <p:spPr/>
        <p:txBody>
          <a:bodyPr>
            <a:normAutofit/>
          </a:bodyPr>
          <a:lstStyle/>
          <a:p>
            <a:pPr eaLnBrk="1" hangingPunct="1"/>
            <a:r>
              <a:rPr lang="en-US" altLang="en-US" sz="3200" dirty="0"/>
              <a:t>Common virus attacks come through specific ports</a:t>
            </a:r>
          </a:p>
          <a:p>
            <a:pPr eaLnBrk="1" hangingPunct="1"/>
            <a:endParaRPr lang="en-US" altLang="en-US" sz="3200" dirty="0"/>
          </a:p>
          <a:p>
            <a:pPr eaLnBrk="1" hangingPunct="1"/>
            <a:r>
              <a:rPr lang="en-US" altLang="en-US" sz="3200" dirty="0"/>
              <a:t>Close all unused ports to reduce vulnerability to specific virus attacks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65052CCB-C1A4-4547-B7E7-64F5341B6699}"/>
              </a:ext>
            </a:extLst>
          </p:cNvPr>
          <p:cNvSpPr>
            <a:spLocks noGrp="1" noChangeArrowheads="1"/>
          </p:cNvSpPr>
          <p:nvPr>
            <p:ph type="title"/>
          </p:nvPr>
        </p:nvSpPr>
        <p:spPr/>
        <p:txBody>
          <a:bodyPr/>
          <a:lstStyle/>
          <a:p>
            <a:r>
              <a:rPr lang="en-US" altLang="en-US" b="1" dirty="0">
                <a:solidFill>
                  <a:srgbClr val="0070C0"/>
                </a:solidFill>
              </a:rPr>
              <a:t>Transposition Cipher</a:t>
            </a:r>
          </a:p>
        </p:txBody>
      </p:sp>
      <p:sp>
        <p:nvSpPr>
          <p:cNvPr id="3" name="Content Placeholder 2">
            <a:extLst>
              <a:ext uri="{FF2B5EF4-FFF2-40B4-BE49-F238E27FC236}">
                <a16:creationId xmlns:a16="http://schemas.microsoft.com/office/drawing/2014/main" id="{661E51C6-18E7-462F-9481-93F8CE29E73D}"/>
              </a:ext>
            </a:extLst>
          </p:cNvPr>
          <p:cNvSpPr>
            <a:spLocks noGrp="1"/>
          </p:cNvSpPr>
          <p:nvPr>
            <p:ph idx="1"/>
          </p:nvPr>
        </p:nvSpPr>
        <p:spPr/>
        <p:txBody>
          <a:bodyPr>
            <a:normAutofit/>
          </a:bodyPr>
          <a:lstStyle/>
          <a:p>
            <a:pPr marL="0" indent="0">
              <a:buNone/>
              <a:defRPr/>
            </a:pPr>
            <a:r>
              <a:rPr lang="en-US" sz="2400" b="1" dirty="0">
                <a:solidFill>
                  <a:srgbClr val="0070C0"/>
                </a:solidFill>
              </a:rPr>
              <a:t>Rail Fence</a:t>
            </a:r>
          </a:p>
          <a:p>
            <a:pPr>
              <a:defRPr/>
            </a:pPr>
            <a:r>
              <a:rPr lang="en-US" sz="2400" dirty="0"/>
              <a:t>Message: </a:t>
            </a:r>
            <a:r>
              <a:rPr lang="en-US" sz="2400" b="1" dirty="0"/>
              <a:t>“Defend the east wall” </a:t>
            </a:r>
            <a:r>
              <a:rPr lang="en-US" sz="2400" dirty="0"/>
              <a:t>with a key of 3</a:t>
            </a:r>
          </a:p>
          <a:p>
            <a:pPr marL="0" indent="0">
              <a:buNone/>
              <a:defRPr/>
            </a:pPr>
            <a:r>
              <a:rPr lang="en-US" sz="2400" dirty="0"/>
              <a:t> </a:t>
            </a:r>
          </a:p>
          <a:p>
            <a:pPr marL="0" indent="0">
              <a:buNone/>
              <a:defRPr/>
            </a:pPr>
            <a:endParaRPr lang="en-US" sz="2400" dirty="0"/>
          </a:p>
          <a:p>
            <a:pPr marL="0" indent="0">
              <a:buNone/>
              <a:defRPr/>
            </a:pPr>
            <a:endParaRPr lang="en-US" sz="2400" dirty="0"/>
          </a:p>
          <a:p>
            <a:pPr marL="0" indent="0">
              <a:buNone/>
              <a:defRPr/>
            </a:pPr>
            <a:endParaRPr lang="en-US" sz="2400" dirty="0"/>
          </a:p>
          <a:p>
            <a:pPr marL="0" indent="0">
              <a:buNone/>
              <a:defRPr/>
            </a:pPr>
            <a:r>
              <a:rPr lang="en-US" sz="2400" dirty="0"/>
              <a:t>The cipher text is read off row by row to get:</a:t>
            </a:r>
            <a:br>
              <a:rPr lang="en-US" sz="2400" dirty="0"/>
            </a:br>
            <a:r>
              <a:rPr lang="en-US" sz="2400" dirty="0"/>
              <a:t>DNETLEEDHESWLXFTAAX</a:t>
            </a:r>
          </a:p>
        </p:txBody>
      </p:sp>
      <p:sp>
        <p:nvSpPr>
          <p:cNvPr id="13316" name="Slide Number Placeholder 4">
            <a:extLst>
              <a:ext uri="{FF2B5EF4-FFF2-40B4-BE49-F238E27FC236}">
                <a16:creationId xmlns:a16="http://schemas.microsoft.com/office/drawing/2014/main" id="{501AFEF7-15D3-4FCA-8FF7-24EBFD842EA3}"/>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F3BD57-F284-430A-948E-0CC85F310D93}" type="slidenum">
              <a:rPr lang="en-US" altLang="en-US">
                <a:solidFill>
                  <a:schemeClr val="accent1"/>
                </a:solidFill>
                <a:latin typeface="Garamond" panose="02020404030301010803" pitchFamily="18" charset="0"/>
              </a:rPr>
              <a:pPr/>
              <a:t>9</a:t>
            </a:fld>
            <a:endParaRPr lang="en-US" altLang="en-US">
              <a:solidFill>
                <a:schemeClr val="accent1"/>
              </a:solidFill>
              <a:latin typeface="Garamond" panose="02020404030301010803" pitchFamily="18" charset="0"/>
            </a:endParaRPr>
          </a:p>
        </p:txBody>
      </p:sp>
      <p:pic>
        <p:nvPicPr>
          <p:cNvPr id="13317" name="Picture 5">
            <a:extLst>
              <a:ext uri="{FF2B5EF4-FFF2-40B4-BE49-F238E27FC236}">
                <a16:creationId xmlns:a16="http://schemas.microsoft.com/office/drawing/2014/main" id="{705A3438-FBC6-46D8-A515-3799BAEC1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67" t="52325" r="14166" b="26741"/>
          <a:stretch>
            <a:fillRect/>
          </a:stretch>
        </p:blipFill>
        <p:spPr bwMode="auto">
          <a:xfrm>
            <a:off x="2705100" y="3053928"/>
            <a:ext cx="6781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A close up of a logo&#10;&#10;Description automatically generated">
            <a:extLst>
              <a:ext uri="{FF2B5EF4-FFF2-40B4-BE49-F238E27FC236}">
                <a16:creationId xmlns:a16="http://schemas.microsoft.com/office/drawing/2014/main" id="{ECE5D238-440F-43B2-AE79-A87DDFCD6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126" y="517526"/>
            <a:ext cx="20224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Box 8">
            <a:extLst>
              <a:ext uri="{FF2B5EF4-FFF2-40B4-BE49-F238E27FC236}">
                <a16:creationId xmlns:a16="http://schemas.microsoft.com/office/drawing/2014/main" id="{903E7E8B-129A-4D29-B943-C8B8A10A4CA2}"/>
              </a:ext>
            </a:extLst>
          </p:cNvPr>
          <p:cNvSpPr txBox="1">
            <a:spLocks noChangeArrowheads="1"/>
          </p:cNvSpPr>
          <p:nvPr/>
        </p:nvSpPr>
        <p:spPr bwMode="auto">
          <a:xfrm>
            <a:off x="8839200" y="1417639"/>
            <a:ext cx="992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chemeClr val="bg1"/>
                </a:solidFill>
              </a:rPr>
              <a:t>Scytale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a:extLst>
              <a:ext uri="{FF2B5EF4-FFF2-40B4-BE49-F238E27FC236}">
                <a16:creationId xmlns:a16="http://schemas.microsoft.com/office/drawing/2014/main" id="{A6F4D189-3ED6-40B4-9131-CDBCCCD69922}"/>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18A478-3E3B-4167-9A54-1454E2645BE5}" type="slidenum">
              <a:rPr lang="en-US" altLang="en-US">
                <a:solidFill>
                  <a:schemeClr val="accent1"/>
                </a:solidFill>
                <a:latin typeface="Garamond" panose="02020404030301010803" pitchFamily="18" charset="0"/>
              </a:rPr>
              <a:pPr/>
              <a:t>90</a:t>
            </a:fld>
            <a:endParaRPr lang="en-US" altLang="en-US">
              <a:solidFill>
                <a:schemeClr val="accent1"/>
              </a:solidFill>
              <a:latin typeface="Garamond" panose="02020404030301010803" pitchFamily="18" charset="0"/>
            </a:endParaRPr>
          </a:p>
        </p:txBody>
      </p:sp>
      <p:sp>
        <p:nvSpPr>
          <p:cNvPr id="29699" name="Rectangle 2">
            <a:extLst>
              <a:ext uri="{FF2B5EF4-FFF2-40B4-BE49-F238E27FC236}">
                <a16:creationId xmlns:a16="http://schemas.microsoft.com/office/drawing/2014/main" id="{9F3A2E80-F267-44D7-A7B3-F9B5492F4B64}"/>
              </a:ext>
            </a:extLst>
          </p:cNvPr>
          <p:cNvSpPr>
            <a:spLocks noGrp="1" noChangeArrowheads="1"/>
          </p:cNvSpPr>
          <p:nvPr>
            <p:ph type="title"/>
          </p:nvPr>
        </p:nvSpPr>
        <p:spPr/>
        <p:txBody>
          <a:bodyPr/>
          <a:lstStyle/>
          <a:p>
            <a:pPr eaLnBrk="1" hangingPunct="1"/>
            <a:r>
              <a:rPr lang="en-US" altLang="en-US" b="1" dirty="0">
                <a:solidFill>
                  <a:srgbClr val="0070C0"/>
                </a:solidFill>
              </a:rPr>
              <a:t>(3) Protect</a:t>
            </a:r>
          </a:p>
        </p:txBody>
      </p:sp>
      <p:sp>
        <p:nvSpPr>
          <p:cNvPr id="29700" name="Rectangle 3">
            <a:extLst>
              <a:ext uri="{FF2B5EF4-FFF2-40B4-BE49-F238E27FC236}">
                <a16:creationId xmlns:a16="http://schemas.microsoft.com/office/drawing/2014/main" id="{04FCB814-AB4D-40C4-9AA4-738233FAE2BE}"/>
              </a:ext>
            </a:extLst>
          </p:cNvPr>
          <p:cNvSpPr>
            <a:spLocks noGrp="1" noChangeArrowheads="1"/>
          </p:cNvSpPr>
          <p:nvPr>
            <p:ph type="body" idx="1"/>
          </p:nvPr>
        </p:nvSpPr>
        <p:spPr/>
        <p:txBody>
          <a:bodyPr>
            <a:normAutofit/>
          </a:bodyPr>
          <a:lstStyle/>
          <a:p>
            <a:pPr eaLnBrk="1" hangingPunct="1"/>
            <a:r>
              <a:rPr lang="en-US" altLang="en-US" sz="3200" dirty="0"/>
              <a:t>When assessing the protection of the network, ensure that the following are in place and functioning:</a:t>
            </a:r>
          </a:p>
          <a:p>
            <a:pPr lvl="1" eaLnBrk="1" hangingPunct="1"/>
            <a:r>
              <a:rPr lang="en-US" altLang="en-US" sz="2800" dirty="0"/>
              <a:t>Firewall</a:t>
            </a:r>
          </a:p>
          <a:p>
            <a:pPr lvl="1" eaLnBrk="1" hangingPunct="1"/>
            <a:r>
              <a:rPr lang="en-US" altLang="en-US" sz="2800" dirty="0"/>
              <a:t>Antivirus protection</a:t>
            </a:r>
          </a:p>
          <a:p>
            <a:pPr lvl="1" eaLnBrk="1" hangingPunct="1"/>
            <a:r>
              <a:rPr lang="en-US" altLang="en-US" sz="2800" dirty="0"/>
              <a:t>Antispyware</a:t>
            </a:r>
          </a:p>
          <a:p>
            <a:pPr lvl="1" eaLnBrk="1" hangingPunct="1"/>
            <a:r>
              <a:rPr lang="en-US" altLang="en-US" sz="2800" dirty="0"/>
              <a:t>IDS</a:t>
            </a:r>
          </a:p>
          <a:p>
            <a:pPr lvl="1" eaLnBrk="1" hangingPunct="1"/>
            <a:r>
              <a:rPr lang="en-US" altLang="en-US" sz="2800" dirty="0"/>
              <a:t>Proxy server or NAT</a:t>
            </a:r>
          </a:p>
          <a:p>
            <a:pPr lvl="1" eaLnBrk="1" hangingPunct="1"/>
            <a:r>
              <a:rPr lang="en-US" altLang="en-US" sz="2800" dirty="0"/>
              <a:t>Data transmission encryption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a:extLst>
              <a:ext uri="{FF2B5EF4-FFF2-40B4-BE49-F238E27FC236}">
                <a16:creationId xmlns:a16="http://schemas.microsoft.com/office/drawing/2014/main" id="{396CA25C-5541-4F0F-A9F3-BA7A0222EBA5}"/>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6408417-3B77-426F-8A58-C948779F12B1}" type="slidenum">
              <a:rPr lang="en-US" altLang="en-US">
                <a:solidFill>
                  <a:schemeClr val="accent1"/>
                </a:solidFill>
                <a:latin typeface="Garamond" panose="02020404030301010803" pitchFamily="18" charset="0"/>
              </a:rPr>
              <a:pPr/>
              <a:t>91</a:t>
            </a:fld>
            <a:endParaRPr lang="en-US" altLang="en-US">
              <a:solidFill>
                <a:schemeClr val="accent1"/>
              </a:solidFill>
              <a:latin typeface="Garamond" panose="02020404030301010803" pitchFamily="18" charset="0"/>
            </a:endParaRPr>
          </a:p>
        </p:txBody>
      </p:sp>
      <p:sp>
        <p:nvSpPr>
          <p:cNvPr id="31747" name="Rectangle 6">
            <a:extLst>
              <a:ext uri="{FF2B5EF4-FFF2-40B4-BE49-F238E27FC236}">
                <a16:creationId xmlns:a16="http://schemas.microsoft.com/office/drawing/2014/main" id="{02809B53-172F-4074-AA49-A768A3CBE4D6}"/>
              </a:ext>
            </a:extLst>
          </p:cNvPr>
          <p:cNvSpPr>
            <a:spLocks noGrp="1" noChangeArrowheads="1"/>
          </p:cNvSpPr>
          <p:nvPr>
            <p:ph type="title"/>
          </p:nvPr>
        </p:nvSpPr>
        <p:spPr/>
        <p:txBody>
          <a:bodyPr/>
          <a:lstStyle/>
          <a:p>
            <a:pPr eaLnBrk="1" hangingPunct="1"/>
            <a:r>
              <a:rPr lang="en-US" altLang="en-US" b="1" dirty="0">
                <a:solidFill>
                  <a:srgbClr val="0070C0"/>
                </a:solidFill>
              </a:rPr>
              <a:t>(4) Physical</a:t>
            </a:r>
          </a:p>
        </p:txBody>
      </p:sp>
      <p:sp>
        <p:nvSpPr>
          <p:cNvPr id="31748" name="Rectangle 7">
            <a:extLst>
              <a:ext uri="{FF2B5EF4-FFF2-40B4-BE49-F238E27FC236}">
                <a16:creationId xmlns:a16="http://schemas.microsoft.com/office/drawing/2014/main" id="{B6112F09-4D57-4592-983D-E845D3A7A3AA}"/>
              </a:ext>
            </a:extLst>
          </p:cNvPr>
          <p:cNvSpPr>
            <a:spLocks noGrp="1" noChangeArrowheads="1"/>
          </p:cNvSpPr>
          <p:nvPr>
            <p:ph type="body" idx="1"/>
          </p:nvPr>
        </p:nvSpPr>
        <p:spPr/>
        <p:txBody>
          <a:bodyPr>
            <a:normAutofit/>
          </a:bodyPr>
          <a:lstStyle/>
          <a:p>
            <a:pPr eaLnBrk="1" hangingPunct="1"/>
            <a:r>
              <a:rPr lang="en-US" altLang="en-US" sz="3200" dirty="0"/>
              <a:t>Control access to:</a:t>
            </a:r>
          </a:p>
          <a:p>
            <a:pPr lvl="1" eaLnBrk="1" hangingPunct="1"/>
            <a:r>
              <a:rPr lang="en-US" altLang="en-US" sz="2800" dirty="0"/>
              <a:t>Server rooms</a:t>
            </a:r>
          </a:p>
          <a:p>
            <a:pPr lvl="1" eaLnBrk="1" hangingPunct="1"/>
            <a:r>
              <a:rPr lang="en-US" altLang="en-US" sz="2800" dirty="0"/>
              <a:t>Workstations</a:t>
            </a:r>
          </a:p>
          <a:p>
            <a:pPr lvl="1" eaLnBrk="1" hangingPunct="1"/>
            <a:r>
              <a:rPr lang="en-US" altLang="en-US" sz="2800" dirty="0"/>
              <a:t>Miscellaneous equipment</a:t>
            </a:r>
          </a:p>
          <a:p>
            <a:pPr lvl="1" eaLnBrk="1" hangingPunct="1"/>
            <a:r>
              <a:rPr lang="en-US" altLang="en-US" sz="2800" dirty="0"/>
              <a:t>Data backup media</a:t>
            </a:r>
          </a:p>
          <a:p>
            <a:pPr eaLnBrk="1" hangingPunct="1"/>
            <a:r>
              <a:rPr lang="en-US" altLang="en-US" sz="3200" dirty="0"/>
              <a:t>Make sure physical equipment inventories are kept up-to-date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a:extLst>
              <a:ext uri="{FF2B5EF4-FFF2-40B4-BE49-F238E27FC236}">
                <a16:creationId xmlns:a16="http://schemas.microsoft.com/office/drawing/2014/main" id="{D155E529-9370-44A7-878A-FF0F0029CD64}"/>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DFFA-42C2-4458-9B98-A245E4998C0D}" type="slidenum">
              <a:rPr lang="en-US" altLang="en-US">
                <a:solidFill>
                  <a:schemeClr val="accent1"/>
                </a:solidFill>
                <a:latin typeface="Garamond" panose="02020404030301010803" pitchFamily="18" charset="0"/>
              </a:rPr>
              <a:pPr/>
              <a:t>92</a:t>
            </a:fld>
            <a:endParaRPr lang="en-US" altLang="en-US">
              <a:solidFill>
                <a:schemeClr val="accent1"/>
              </a:solidFill>
              <a:latin typeface="Garamond" panose="02020404030301010803" pitchFamily="18" charset="0"/>
            </a:endParaRPr>
          </a:p>
        </p:txBody>
      </p:sp>
      <p:sp>
        <p:nvSpPr>
          <p:cNvPr id="33795" name="Rectangle 2">
            <a:extLst>
              <a:ext uri="{FF2B5EF4-FFF2-40B4-BE49-F238E27FC236}">
                <a16:creationId xmlns:a16="http://schemas.microsoft.com/office/drawing/2014/main" id="{8EDE67A5-2F0E-4E4E-94E6-4698084FDD77}"/>
              </a:ext>
            </a:extLst>
          </p:cNvPr>
          <p:cNvSpPr>
            <a:spLocks noGrp="1" noChangeArrowheads="1"/>
          </p:cNvSpPr>
          <p:nvPr>
            <p:ph type="title"/>
          </p:nvPr>
        </p:nvSpPr>
        <p:spPr/>
        <p:txBody>
          <a:bodyPr/>
          <a:lstStyle/>
          <a:p>
            <a:pPr eaLnBrk="1" hangingPunct="1"/>
            <a:r>
              <a:rPr lang="en-US" altLang="en-US" b="1" dirty="0">
                <a:solidFill>
                  <a:srgbClr val="0070C0"/>
                </a:solidFill>
              </a:rPr>
              <a:t>(4) Physical</a:t>
            </a:r>
            <a:endParaRPr lang="en-US" altLang="en-US" sz="3800" b="1" dirty="0">
              <a:solidFill>
                <a:srgbClr val="0070C0"/>
              </a:solidFill>
            </a:endParaRPr>
          </a:p>
        </p:txBody>
      </p:sp>
      <p:sp>
        <p:nvSpPr>
          <p:cNvPr id="33796" name="Rectangle 54">
            <a:extLst>
              <a:ext uri="{FF2B5EF4-FFF2-40B4-BE49-F238E27FC236}">
                <a16:creationId xmlns:a16="http://schemas.microsoft.com/office/drawing/2014/main" id="{DAC99E1D-3EF3-4C37-9AB5-A253EA2CEED2}"/>
              </a:ext>
            </a:extLst>
          </p:cNvPr>
          <p:cNvSpPr>
            <a:spLocks noGrp="1" noChangeArrowheads="1"/>
          </p:cNvSpPr>
          <p:nvPr>
            <p:ph type="body" idx="1"/>
          </p:nvPr>
        </p:nvSpPr>
        <p:spPr/>
        <p:txBody>
          <a:bodyPr>
            <a:normAutofit/>
          </a:bodyPr>
          <a:lstStyle/>
          <a:p>
            <a:pPr eaLnBrk="1" hangingPunct="1"/>
            <a:r>
              <a:rPr lang="en-US" altLang="en-US" sz="2800" dirty="0"/>
              <a:t>Additional Physical Security Strategies</a:t>
            </a:r>
          </a:p>
          <a:p>
            <a:pPr lvl="1" eaLnBrk="1" hangingPunct="1"/>
            <a:r>
              <a:rPr lang="en-US" altLang="en-US" sz="2400" dirty="0"/>
              <a:t>Biometric locks</a:t>
            </a:r>
          </a:p>
          <a:p>
            <a:pPr lvl="1" eaLnBrk="1" hangingPunct="1"/>
            <a:r>
              <a:rPr lang="en-US" altLang="en-US" sz="2400" dirty="0"/>
              <a:t>All visitors to the building are logged in and escorted by an employee at all times</a:t>
            </a:r>
          </a:p>
          <a:p>
            <a:pPr lvl="1" eaLnBrk="1" hangingPunct="1"/>
            <a:r>
              <a:rPr lang="en-US" altLang="en-US" sz="2400" dirty="0"/>
              <a:t>All bags are inspected</a:t>
            </a:r>
          </a:p>
          <a:p>
            <a:pPr lvl="1" eaLnBrk="1" hangingPunct="1"/>
            <a:r>
              <a:rPr lang="en-US" altLang="en-US" sz="2400" dirty="0"/>
              <a:t>No portable devices that might record data are allowed on the premises</a:t>
            </a:r>
          </a:p>
          <a:p>
            <a:pPr lvl="1" eaLnBrk="1" hangingPunct="1"/>
            <a:r>
              <a:rPr lang="en-US" altLang="en-US" sz="2400" dirty="0"/>
              <a:t>All printing is logged</a:t>
            </a:r>
          </a:p>
          <a:p>
            <a:pPr lvl="1" eaLnBrk="1" hangingPunct="1"/>
            <a:r>
              <a:rPr lang="en-US" altLang="en-US" sz="2400" dirty="0"/>
              <a:t>All copying is logged similarly to printing</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9D88B1A-1C9B-4E2B-9F32-91EA8DB98E6A}"/>
              </a:ext>
            </a:extLst>
          </p:cNvPr>
          <p:cNvSpPr>
            <a:spLocks noGrp="1" noChangeArrowheads="1"/>
          </p:cNvSpPr>
          <p:nvPr>
            <p:ph type="title"/>
          </p:nvPr>
        </p:nvSpPr>
        <p:spPr/>
        <p:txBody>
          <a:bodyPr/>
          <a:lstStyle/>
          <a:p>
            <a:r>
              <a:rPr lang="en-US" altLang="en-US" b="1" dirty="0">
                <a:solidFill>
                  <a:srgbClr val="0070C0"/>
                </a:solidFill>
              </a:rPr>
              <a:t>(5) Probing the Network</a:t>
            </a:r>
          </a:p>
        </p:txBody>
      </p:sp>
      <p:sp>
        <p:nvSpPr>
          <p:cNvPr id="35843" name="Content Placeholder 2">
            <a:extLst>
              <a:ext uri="{FF2B5EF4-FFF2-40B4-BE49-F238E27FC236}">
                <a16:creationId xmlns:a16="http://schemas.microsoft.com/office/drawing/2014/main" id="{3F5B1CF0-6215-45CD-839F-9CCAE1E29A84}"/>
              </a:ext>
            </a:extLst>
          </p:cNvPr>
          <p:cNvSpPr>
            <a:spLocks noGrp="1" noChangeArrowheads="1"/>
          </p:cNvSpPr>
          <p:nvPr>
            <p:ph idx="1"/>
          </p:nvPr>
        </p:nvSpPr>
        <p:spPr/>
        <p:txBody>
          <a:bodyPr>
            <a:normAutofit/>
          </a:bodyPr>
          <a:lstStyle/>
          <a:p>
            <a:r>
              <a:rPr lang="en-US" altLang="en-US" sz="2800" dirty="0">
                <a:solidFill>
                  <a:srgbClr val="0070C0"/>
                </a:solidFill>
              </a:rPr>
              <a:t>Port scanning</a:t>
            </a:r>
          </a:p>
          <a:p>
            <a:pPr lvl="1"/>
            <a:r>
              <a:rPr lang="en-US" altLang="en-US" sz="2400" dirty="0"/>
              <a:t>Scan well-known ports to see which are open</a:t>
            </a:r>
          </a:p>
          <a:p>
            <a:r>
              <a:rPr lang="en-US" altLang="en-US" sz="2800" dirty="0">
                <a:solidFill>
                  <a:srgbClr val="0070C0"/>
                </a:solidFill>
              </a:rPr>
              <a:t>Enumerating</a:t>
            </a:r>
          </a:p>
          <a:p>
            <a:pPr lvl="1"/>
            <a:r>
              <a:rPr lang="en-US" altLang="en-US" sz="2400" dirty="0"/>
              <a:t>Try to determine what is on the target network (accounts, shares, printers)</a:t>
            </a:r>
          </a:p>
          <a:p>
            <a:r>
              <a:rPr lang="en-US" altLang="en-US" sz="2800" dirty="0">
                <a:solidFill>
                  <a:srgbClr val="0070C0"/>
                </a:solidFill>
              </a:rPr>
              <a:t>Vulnerability assessment</a:t>
            </a:r>
          </a:p>
          <a:p>
            <a:pPr lvl="1"/>
            <a:r>
              <a:rPr lang="en-US" altLang="en-US" sz="2400" dirty="0"/>
              <a:t>Use of a tool to seek out known vulnerabilities or manually assess vulnerabilities</a:t>
            </a:r>
          </a:p>
        </p:txBody>
      </p:sp>
      <p:sp>
        <p:nvSpPr>
          <p:cNvPr id="35844" name="Slide Number Placeholder 4">
            <a:extLst>
              <a:ext uri="{FF2B5EF4-FFF2-40B4-BE49-F238E27FC236}">
                <a16:creationId xmlns:a16="http://schemas.microsoft.com/office/drawing/2014/main" id="{E6CA266E-F7A9-4029-995B-88785E47E53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C125C3C-BE32-4F99-B008-6324A13C5249}" type="slidenum">
              <a:rPr lang="en-US" altLang="en-US">
                <a:solidFill>
                  <a:schemeClr val="accent1"/>
                </a:solidFill>
                <a:latin typeface="Garamond" panose="02020404030301010803" pitchFamily="18" charset="0"/>
              </a:rPr>
              <a:pPr/>
              <a:t>93</a:t>
            </a:fld>
            <a:endParaRPr lang="en-US" altLang="en-US">
              <a:solidFill>
                <a:schemeClr val="accent1"/>
              </a:solidFill>
              <a:latin typeface="Garamond" panose="02020404030301010803" pitchFamily="18"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6D15FB72-9E60-4999-BE4B-8298CA9D5974}"/>
              </a:ext>
            </a:extLst>
          </p:cNvPr>
          <p:cNvSpPr>
            <a:spLocks noGrp="1" noChangeArrowheads="1"/>
          </p:cNvSpPr>
          <p:nvPr>
            <p:ph type="title"/>
          </p:nvPr>
        </p:nvSpPr>
        <p:spPr/>
        <p:txBody>
          <a:bodyPr/>
          <a:lstStyle/>
          <a:p>
            <a:r>
              <a:rPr lang="en-US" altLang="en-US" b="1" dirty="0">
                <a:solidFill>
                  <a:srgbClr val="0070C0"/>
                </a:solidFill>
              </a:rPr>
              <a:t>Vulnerability Lists</a:t>
            </a:r>
          </a:p>
        </p:txBody>
      </p:sp>
      <p:sp>
        <p:nvSpPr>
          <p:cNvPr id="3" name="Content Placeholder 2">
            <a:extLst>
              <a:ext uri="{FF2B5EF4-FFF2-40B4-BE49-F238E27FC236}">
                <a16:creationId xmlns:a16="http://schemas.microsoft.com/office/drawing/2014/main" id="{0DFA2281-E41B-434F-9FB5-6A4925FB4CE9}"/>
              </a:ext>
            </a:extLst>
          </p:cNvPr>
          <p:cNvSpPr>
            <a:spLocks noGrp="1"/>
          </p:cNvSpPr>
          <p:nvPr>
            <p:ph idx="1"/>
          </p:nvPr>
        </p:nvSpPr>
        <p:spPr/>
        <p:txBody>
          <a:bodyPr>
            <a:normAutofit/>
          </a:bodyPr>
          <a:lstStyle/>
          <a:p>
            <a:pPr>
              <a:defRPr/>
            </a:pPr>
            <a:r>
              <a:rPr lang="en-US" sz="2800" dirty="0">
                <a:solidFill>
                  <a:srgbClr val="0070C0"/>
                </a:solidFill>
              </a:rPr>
              <a:t>Common Vulnerabilities and Exposures (CVE)</a:t>
            </a:r>
          </a:p>
          <a:p>
            <a:pPr lvl="1">
              <a:defRPr/>
            </a:pPr>
            <a:r>
              <a:rPr lang="en-US" sz="2400" dirty="0"/>
              <a:t>Maintained by the Mitre Corporation</a:t>
            </a:r>
          </a:p>
          <a:p>
            <a:pPr>
              <a:defRPr/>
            </a:pPr>
            <a:r>
              <a:rPr lang="en-US" sz="2800" dirty="0">
                <a:solidFill>
                  <a:srgbClr val="0070C0"/>
                </a:solidFill>
              </a:rPr>
              <a:t>National Institute of Standards and Technology</a:t>
            </a:r>
          </a:p>
          <a:p>
            <a:pPr lvl="1">
              <a:defRPr/>
            </a:pPr>
            <a:r>
              <a:rPr lang="en-US" sz="2400" dirty="0"/>
              <a:t>Uses the CVE format</a:t>
            </a:r>
          </a:p>
          <a:p>
            <a:pPr>
              <a:defRPr/>
            </a:pPr>
            <a:r>
              <a:rPr lang="en-US" sz="2800" dirty="0">
                <a:solidFill>
                  <a:srgbClr val="0070C0"/>
                </a:solidFill>
              </a:rPr>
              <a:t>Open Web Application Security Project (OWASP)</a:t>
            </a:r>
          </a:p>
          <a:p>
            <a:pPr lvl="1">
              <a:defRPr/>
            </a:pPr>
            <a:r>
              <a:rPr lang="en-US" sz="2400" dirty="0"/>
              <a:t>The standard for web application security</a:t>
            </a:r>
          </a:p>
          <a:p>
            <a:pPr lvl="1">
              <a:defRPr/>
            </a:pPr>
            <a:r>
              <a:rPr lang="en-US" sz="2400" dirty="0"/>
              <a:t>They publish a number of important documents, including a Top 10 List</a:t>
            </a:r>
          </a:p>
        </p:txBody>
      </p:sp>
      <p:sp>
        <p:nvSpPr>
          <p:cNvPr id="58372" name="Slide Number Placeholder 4">
            <a:extLst>
              <a:ext uri="{FF2B5EF4-FFF2-40B4-BE49-F238E27FC236}">
                <a16:creationId xmlns:a16="http://schemas.microsoft.com/office/drawing/2014/main" id="{04ECF343-6A3E-40AF-8A8E-A5734B45B62B}"/>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BAA6155-3AA4-4F5E-AE49-1E95218567BC}" type="slidenum">
              <a:rPr lang="en-US" altLang="en-US">
                <a:solidFill>
                  <a:schemeClr val="accent1"/>
                </a:solidFill>
                <a:latin typeface="Garamond" panose="02020404030301010803" pitchFamily="18" charset="0"/>
              </a:rPr>
              <a:pPr/>
              <a:t>94</a:t>
            </a:fld>
            <a:endParaRPr lang="en-US" altLang="en-US">
              <a:solidFill>
                <a:schemeClr val="accent1"/>
              </a:solidFill>
              <a:latin typeface="Garamond" panose="02020404030301010803"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9CA5998A-4818-4CEC-8BEC-FDACB20B20AA}"/>
              </a:ext>
            </a:extLst>
          </p:cNvPr>
          <p:cNvSpPr>
            <a:spLocks noGrp="1" noChangeArrowheads="1"/>
          </p:cNvSpPr>
          <p:nvPr>
            <p:ph type="title"/>
          </p:nvPr>
        </p:nvSpPr>
        <p:spPr/>
        <p:txBody>
          <a:bodyPr/>
          <a:lstStyle/>
          <a:p>
            <a:r>
              <a:rPr lang="en-US" altLang="en-US" b="1" dirty="0">
                <a:solidFill>
                  <a:srgbClr val="0070C0"/>
                </a:solidFill>
              </a:rPr>
              <a:t>(6) Policies - </a:t>
            </a:r>
            <a:r>
              <a:rPr lang="en-US" altLang="en-US" b="1" dirty="0" err="1">
                <a:solidFill>
                  <a:srgbClr val="0070C0"/>
                </a:solidFill>
              </a:rPr>
              <a:t>McCumber</a:t>
            </a:r>
            <a:r>
              <a:rPr lang="en-US" altLang="en-US" b="1" dirty="0">
                <a:solidFill>
                  <a:srgbClr val="0070C0"/>
                </a:solidFill>
              </a:rPr>
              <a:t> Cube</a:t>
            </a:r>
          </a:p>
        </p:txBody>
      </p:sp>
      <p:sp>
        <p:nvSpPr>
          <p:cNvPr id="59395" name="Content Placeholder 5">
            <a:extLst>
              <a:ext uri="{FF2B5EF4-FFF2-40B4-BE49-F238E27FC236}">
                <a16:creationId xmlns:a16="http://schemas.microsoft.com/office/drawing/2014/main" id="{005AD580-9D45-41D2-9DF3-5065B7D3D6C8}"/>
              </a:ext>
            </a:extLst>
          </p:cNvPr>
          <p:cNvSpPr>
            <a:spLocks noGrp="1" noChangeArrowheads="1"/>
          </p:cNvSpPr>
          <p:nvPr>
            <p:ph sz="half" idx="1"/>
          </p:nvPr>
        </p:nvSpPr>
        <p:spPr>
          <a:xfrm>
            <a:off x="1216403" y="1841383"/>
            <a:ext cx="6497273" cy="4289543"/>
          </a:xfrm>
        </p:spPr>
        <p:txBody>
          <a:bodyPr>
            <a:normAutofit/>
          </a:bodyPr>
          <a:lstStyle/>
          <a:p>
            <a:r>
              <a:rPr lang="en-US" altLang="en-US" sz="2800" dirty="0">
                <a:solidFill>
                  <a:srgbClr val="0070C0"/>
                </a:solidFill>
              </a:rPr>
              <a:t>Goals</a:t>
            </a:r>
            <a:r>
              <a:rPr lang="en-US" altLang="en-US" sz="2800" dirty="0"/>
              <a:t>: </a:t>
            </a:r>
          </a:p>
          <a:p>
            <a:pPr lvl="1"/>
            <a:r>
              <a:rPr lang="en-US" altLang="en-US" sz="2400" dirty="0"/>
              <a:t>Confidentiality, Integrity, Availability</a:t>
            </a:r>
          </a:p>
          <a:p>
            <a:r>
              <a:rPr lang="en-US" altLang="en-US" sz="2800" dirty="0">
                <a:solidFill>
                  <a:srgbClr val="0070C0"/>
                </a:solidFill>
              </a:rPr>
              <a:t>Information States</a:t>
            </a:r>
            <a:r>
              <a:rPr lang="en-US" altLang="en-US" sz="2800" dirty="0"/>
              <a:t>:</a:t>
            </a:r>
          </a:p>
          <a:p>
            <a:pPr lvl="1"/>
            <a:r>
              <a:rPr lang="en-US" altLang="en-US" sz="2400" dirty="0"/>
              <a:t>Storage, Transmission, Processing</a:t>
            </a:r>
          </a:p>
          <a:p>
            <a:r>
              <a:rPr lang="en-US" altLang="en-US" sz="2800" dirty="0">
                <a:solidFill>
                  <a:srgbClr val="0070C0"/>
                </a:solidFill>
              </a:rPr>
              <a:t>Safeguards</a:t>
            </a:r>
            <a:r>
              <a:rPr lang="en-US" altLang="en-US" sz="2800" dirty="0"/>
              <a:t>: </a:t>
            </a:r>
          </a:p>
          <a:p>
            <a:pPr lvl="1"/>
            <a:r>
              <a:rPr lang="en-US" altLang="en-US" sz="2400" dirty="0"/>
              <a:t>Policy and Practices, Human Factors, Technology</a:t>
            </a:r>
          </a:p>
        </p:txBody>
      </p:sp>
      <p:pic>
        <p:nvPicPr>
          <p:cNvPr id="59396" name="Content Placeholder 7">
            <a:extLst>
              <a:ext uri="{FF2B5EF4-FFF2-40B4-BE49-F238E27FC236}">
                <a16:creationId xmlns:a16="http://schemas.microsoft.com/office/drawing/2014/main" id="{433648C1-2848-4CC4-9C19-58F7E5DF46C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32584" y="2066219"/>
            <a:ext cx="4038600" cy="3670300"/>
          </a:xfrm>
        </p:spPr>
      </p:pic>
      <p:sp>
        <p:nvSpPr>
          <p:cNvPr id="59397" name="Slide Number Placeholder 4">
            <a:extLst>
              <a:ext uri="{FF2B5EF4-FFF2-40B4-BE49-F238E27FC236}">
                <a16:creationId xmlns:a16="http://schemas.microsoft.com/office/drawing/2014/main" id="{5096AFA9-6B26-4ECE-97B8-619EB6333E6C}"/>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DC202EF-6584-44A8-92B3-5E8FBA3518D1}" type="slidenum">
              <a:rPr lang="en-US" altLang="en-US">
                <a:solidFill>
                  <a:schemeClr val="accent1"/>
                </a:solidFill>
                <a:latin typeface="Garamond" panose="02020404030301010803" pitchFamily="18" charset="0"/>
              </a:rPr>
              <a:pPr/>
              <a:t>95</a:t>
            </a:fld>
            <a:endParaRPr lang="en-US" altLang="en-US">
              <a:solidFill>
                <a:schemeClr val="accent1"/>
              </a:solidFill>
              <a:latin typeface="Garamond" panose="02020404030301010803"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4">
            <a:extLst>
              <a:ext uri="{FF2B5EF4-FFF2-40B4-BE49-F238E27FC236}">
                <a16:creationId xmlns:a16="http://schemas.microsoft.com/office/drawing/2014/main" id="{0E6BA0C0-C0E2-4A80-A834-0AF5009C45AD}"/>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7477B3B-DD0E-4AC1-839A-3C2EC5FC9AAF}" type="slidenum">
              <a:rPr lang="en-US" altLang="en-US">
                <a:solidFill>
                  <a:schemeClr val="accent1"/>
                </a:solidFill>
                <a:latin typeface="Garamond" panose="02020404030301010803" pitchFamily="18" charset="0"/>
              </a:rPr>
              <a:pPr/>
              <a:t>96</a:t>
            </a:fld>
            <a:endParaRPr lang="en-US" altLang="en-US">
              <a:solidFill>
                <a:schemeClr val="accent1"/>
              </a:solidFill>
              <a:latin typeface="Garamond" panose="02020404030301010803" pitchFamily="18" charset="0"/>
            </a:endParaRPr>
          </a:p>
        </p:txBody>
      </p:sp>
      <p:sp>
        <p:nvSpPr>
          <p:cNvPr id="60419" name="Rectangle 2">
            <a:extLst>
              <a:ext uri="{FF2B5EF4-FFF2-40B4-BE49-F238E27FC236}">
                <a16:creationId xmlns:a16="http://schemas.microsoft.com/office/drawing/2014/main" id="{510547B3-F13E-4D3B-B36F-BD4ADE564637}"/>
              </a:ext>
            </a:extLst>
          </p:cNvPr>
          <p:cNvSpPr>
            <a:spLocks noGrp="1" noChangeArrowheads="1"/>
          </p:cNvSpPr>
          <p:nvPr>
            <p:ph type="title"/>
          </p:nvPr>
        </p:nvSpPr>
        <p:spPr/>
        <p:txBody>
          <a:bodyPr/>
          <a:lstStyle/>
          <a:p>
            <a:pPr eaLnBrk="1" hangingPunct="1"/>
            <a:r>
              <a:rPr lang="en-US" altLang="en-US" b="1" dirty="0">
                <a:solidFill>
                  <a:srgbClr val="0070C0"/>
                </a:solidFill>
              </a:rPr>
              <a:t>(6) Policies - Security Documentation</a:t>
            </a:r>
          </a:p>
        </p:txBody>
      </p:sp>
      <p:sp>
        <p:nvSpPr>
          <p:cNvPr id="60420" name="Rectangle 3">
            <a:extLst>
              <a:ext uri="{FF2B5EF4-FFF2-40B4-BE49-F238E27FC236}">
                <a16:creationId xmlns:a16="http://schemas.microsoft.com/office/drawing/2014/main" id="{B4125226-530C-4AA2-80DE-9D6700632E22}"/>
              </a:ext>
            </a:extLst>
          </p:cNvPr>
          <p:cNvSpPr>
            <a:spLocks noGrp="1" noChangeArrowheads="1"/>
          </p:cNvSpPr>
          <p:nvPr>
            <p:ph type="body" idx="1"/>
          </p:nvPr>
        </p:nvSpPr>
        <p:spPr/>
        <p:txBody>
          <a:bodyPr>
            <a:normAutofit/>
          </a:bodyPr>
          <a:lstStyle/>
          <a:p>
            <a:pPr eaLnBrk="1" hangingPunct="1"/>
            <a:r>
              <a:rPr lang="en-US" altLang="en-US" sz="2800" dirty="0"/>
              <a:t>Physical security documentation</a:t>
            </a:r>
          </a:p>
          <a:p>
            <a:pPr eaLnBrk="1" hangingPunct="1"/>
            <a:endParaRPr lang="en-US" altLang="en-US" sz="2800" dirty="0"/>
          </a:p>
          <a:p>
            <a:pPr eaLnBrk="1" hangingPunct="1"/>
            <a:r>
              <a:rPr lang="en-US" altLang="en-US" sz="2800" dirty="0"/>
              <a:t>Policy and personnel documentation</a:t>
            </a:r>
          </a:p>
          <a:p>
            <a:pPr eaLnBrk="1" hangingPunct="1"/>
            <a:endParaRPr lang="en-US" altLang="en-US" sz="2800" dirty="0"/>
          </a:p>
          <a:p>
            <a:pPr eaLnBrk="1" hangingPunct="1"/>
            <a:r>
              <a:rPr lang="en-US" altLang="en-US" sz="2800" dirty="0"/>
              <a:t>Probe documents</a:t>
            </a:r>
          </a:p>
          <a:p>
            <a:pPr eaLnBrk="1" hangingPunct="1"/>
            <a:endParaRPr lang="en-US" altLang="en-US" sz="2800" dirty="0"/>
          </a:p>
          <a:p>
            <a:pPr eaLnBrk="1" hangingPunct="1"/>
            <a:r>
              <a:rPr lang="en-US" altLang="en-US" sz="2800" dirty="0"/>
              <a:t>Network protection documents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4">
            <a:extLst>
              <a:ext uri="{FF2B5EF4-FFF2-40B4-BE49-F238E27FC236}">
                <a16:creationId xmlns:a16="http://schemas.microsoft.com/office/drawing/2014/main" id="{2037E669-7BC9-44A2-A3B7-8BA9F27502CA}"/>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1F8EF51-E335-4F9C-ABC5-9452ACDFFD10}" type="slidenum">
              <a:rPr lang="en-US" altLang="en-US">
                <a:solidFill>
                  <a:schemeClr val="accent1"/>
                </a:solidFill>
                <a:latin typeface="Garamond" panose="02020404030301010803" pitchFamily="18" charset="0"/>
              </a:rPr>
              <a:pPr/>
              <a:t>97</a:t>
            </a:fld>
            <a:endParaRPr lang="en-US" altLang="en-US">
              <a:solidFill>
                <a:schemeClr val="accent1"/>
              </a:solidFill>
              <a:latin typeface="Garamond" panose="02020404030301010803" pitchFamily="18" charset="0"/>
            </a:endParaRPr>
          </a:p>
        </p:txBody>
      </p:sp>
      <p:sp>
        <p:nvSpPr>
          <p:cNvPr id="62467" name="Rectangle 2">
            <a:extLst>
              <a:ext uri="{FF2B5EF4-FFF2-40B4-BE49-F238E27FC236}">
                <a16:creationId xmlns:a16="http://schemas.microsoft.com/office/drawing/2014/main" id="{C970FE6E-67A0-4366-9896-5CA0E96BF6D1}"/>
              </a:ext>
            </a:extLst>
          </p:cNvPr>
          <p:cNvSpPr>
            <a:spLocks noGrp="1" noChangeArrowheads="1"/>
          </p:cNvSpPr>
          <p:nvPr>
            <p:ph type="title"/>
          </p:nvPr>
        </p:nvSpPr>
        <p:spPr/>
        <p:txBody>
          <a:bodyPr/>
          <a:lstStyle/>
          <a:p>
            <a:pPr eaLnBrk="1" hangingPunct="1"/>
            <a:r>
              <a:rPr lang="en-US" altLang="en-US" b="1" dirty="0">
                <a:solidFill>
                  <a:srgbClr val="0070C0"/>
                </a:solidFill>
              </a:rPr>
              <a:t>(6) Policies - Physical Security Documentation</a:t>
            </a:r>
          </a:p>
        </p:txBody>
      </p:sp>
      <p:sp>
        <p:nvSpPr>
          <p:cNvPr id="62468" name="Rectangle 3">
            <a:extLst>
              <a:ext uri="{FF2B5EF4-FFF2-40B4-BE49-F238E27FC236}">
                <a16:creationId xmlns:a16="http://schemas.microsoft.com/office/drawing/2014/main" id="{37E6D69A-59A4-40A8-9E22-407D78CB8858}"/>
              </a:ext>
            </a:extLst>
          </p:cNvPr>
          <p:cNvSpPr>
            <a:spLocks noGrp="1" noChangeArrowheads="1"/>
          </p:cNvSpPr>
          <p:nvPr>
            <p:ph type="body" idx="1"/>
          </p:nvPr>
        </p:nvSpPr>
        <p:spPr/>
        <p:txBody>
          <a:bodyPr>
            <a:normAutofit lnSpcReduction="10000"/>
          </a:bodyPr>
          <a:lstStyle/>
          <a:p>
            <a:pPr eaLnBrk="1" hangingPunct="1"/>
            <a:r>
              <a:rPr lang="en-US" altLang="en-US" sz="2800" dirty="0"/>
              <a:t>List physical security that is in place</a:t>
            </a:r>
          </a:p>
          <a:p>
            <a:pPr eaLnBrk="1" hangingPunct="1"/>
            <a:endParaRPr lang="en-US" altLang="en-US" sz="2800" dirty="0"/>
          </a:p>
          <a:p>
            <a:pPr eaLnBrk="1" hangingPunct="1"/>
            <a:r>
              <a:rPr lang="en-US" altLang="en-US" sz="2800" dirty="0"/>
              <a:t>Document location of every device</a:t>
            </a:r>
          </a:p>
          <a:p>
            <a:pPr eaLnBrk="1" hangingPunct="1"/>
            <a:endParaRPr lang="en-US" altLang="en-US" sz="2800" dirty="0"/>
          </a:p>
          <a:p>
            <a:pPr eaLnBrk="1" hangingPunct="1"/>
            <a:r>
              <a:rPr lang="en-US" altLang="en-US" sz="2800" dirty="0"/>
              <a:t>If device is in a locked room, a list of who has keys should be kept</a:t>
            </a:r>
          </a:p>
          <a:p>
            <a:pPr eaLnBrk="1" hangingPunct="1"/>
            <a:endParaRPr lang="en-US" altLang="en-US" sz="2800" dirty="0"/>
          </a:p>
          <a:p>
            <a:pPr eaLnBrk="1" hangingPunct="1"/>
            <a:r>
              <a:rPr lang="en-US" altLang="en-US" sz="2800" dirty="0"/>
              <a:t>If entry logs are kept, copies should be kept with physical documentation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4">
            <a:extLst>
              <a:ext uri="{FF2B5EF4-FFF2-40B4-BE49-F238E27FC236}">
                <a16:creationId xmlns:a16="http://schemas.microsoft.com/office/drawing/2014/main" id="{B5A061B2-E6D6-491B-BB40-025DE3FC8B49}"/>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9B705A1-8B57-484D-A1B8-93A9AFD7BF3A}" type="slidenum">
              <a:rPr lang="en-US" altLang="en-US">
                <a:solidFill>
                  <a:schemeClr val="accent1"/>
                </a:solidFill>
                <a:latin typeface="Garamond" panose="02020404030301010803" pitchFamily="18" charset="0"/>
              </a:rPr>
              <a:pPr/>
              <a:t>98</a:t>
            </a:fld>
            <a:endParaRPr lang="en-US" altLang="en-US">
              <a:solidFill>
                <a:schemeClr val="accent1"/>
              </a:solidFill>
              <a:latin typeface="Garamond" panose="02020404030301010803" pitchFamily="18" charset="0"/>
            </a:endParaRPr>
          </a:p>
        </p:txBody>
      </p:sp>
      <p:sp>
        <p:nvSpPr>
          <p:cNvPr id="64515" name="Rectangle 2">
            <a:extLst>
              <a:ext uri="{FF2B5EF4-FFF2-40B4-BE49-F238E27FC236}">
                <a16:creationId xmlns:a16="http://schemas.microsoft.com/office/drawing/2014/main" id="{EAED0B8E-C9E5-4892-8862-279567DBA110}"/>
              </a:ext>
            </a:extLst>
          </p:cNvPr>
          <p:cNvSpPr>
            <a:spLocks noGrp="1" noChangeArrowheads="1"/>
          </p:cNvSpPr>
          <p:nvPr>
            <p:ph type="title"/>
          </p:nvPr>
        </p:nvSpPr>
        <p:spPr/>
        <p:txBody>
          <a:bodyPr>
            <a:normAutofit/>
          </a:bodyPr>
          <a:lstStyle/>
          <a:p>
            <a:pPr eaLnBrk="1" hangingPunct="1"/>
            <a:r>
              <a:rPr lang="en-US" altLang="en-US" b="1" dirty="0">
                <a:solidFill>
                  <a:srgbClr val="0070C0"/>
                </a:solidFill>
              </a:rPr>
              <a:t>(6) Policy and Personnel Documentation</a:t>
            </a:r>
          </a:p>
        </p:txBody>
      </p:sp>
      <p:sp>
        <p:nvSpPr>
          <p:cNvPr id="64516" name="Rectangle 3">
            <a:extLst>
              <a:ext uri="{FF2B5EF4-FFF2-40B4-BE49-F238E27FC236}">
                <a16:creationId xmlns:a16="http://schemas.microsoft.com/office/drawing/2014/main" id="{03C97A91-0FE3-4CEE-A81C-4EF741931C2F}"/>
              </a:ext>
            </a:extLst>
          </p:cNvPr>
          <p:cNvSpPr>
            <a:spLocks noGrp="1" noChangeArrowheads="1"/>
          </p:cNvSpPr>
          <p:nvPr>
            <p:ph type="body" idx="1"/>
          </p:nvPr>
        </p:nvSpPr>
        <p:spPr/>
        <p:txBody>
          <a:bodyPr>
            <a:normAutofit/>
          </a:bodyPr>
          <a:lstStyle/>
          <a:p>
            <a:pPr eaLnBrk="1" hangingPunct="1"/>
            <a:r>
              <a:rPr lang="en-US" altLang="en-US" sz="2800" dirty="0"/>
              <a:t>All policies must be filed</a:t>
            </a:r>
          </a:p>
          <a:p>
            <a:pPr eaLnBrk="1" hangingPunct="1"/>
            <a:endParaRPr lang="en-US" altLang="en-US" sz="2800" dirty="0"/>
          </a:p>
          <a:p>
            <a:pPr eaLnBrk="1" hangingPunct="1"/>
            <a:r>
              <a:rPr lang="en-US" altLang="en-US" sz="2800" dirty="0"/>
              <a:t>Revisions must be documented and kept</a:t>
            </a:r>
          </a:p>
          <a:p>
            <a:pPr eaLnBrk="1" hangingPunct="1"/>
            <a:endParaRPr lang="en-US" altLang="en-US" sz="2800" dirty="0"/>
          </a:p>
          <a:p>
            <a:pPr eaLnBrk="1" hangingPunct="1"/>
            <a:r>
              <a:rPr lang="en-US" altLang="en-US" sz="2800" dirty="0"/>
              <a:t>Signed copies of agreements on awareness</a:t>
            </a:r>
          </a:p>
          <a:p>
            <a:pPr eaLnBrk="1" hangingPunct="1"/>
            <a:endParaRPr lang="en-US" altLang="en-US" sz="2800" dirty="0"/>
          </a:p>
          <a:p>
            <a:pPr eaLnBrk="1" hangingPunct="1"/>
            <a:r>
              <a:rPr lang="en-US" altLang="en-US" sz="2800" dirty="0"/>
              <a:t>List of personnel with their access rights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4">
            <a:extLst>
              <a:ext uri="{FF2B5EF4-FFF2-40B4-BE49-F238E27FC236}">
                <a16:creationId xmlns:a16="http://schemas.microsoft.com/office/drawing/2014/main" id="{CDD5AF07-1942-4C35-B7CC-B9D579C2290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FE71FFA-2345-452D-AC84-DBF0335C8334}" type="slidenum">
              <a:rPr lang="en-US" altLang="en-US">
                <a:solidFill>
                  <a:schemeClr val="accent1"/>
                </a:solidFill>
                <a:latin typeface="Garamond" panose="02020404030301010803" pitchFamily="18" charset="0"/>
              </a:rPr>
              <a:pPr/>
              <a:t>99</a:t>
            </a:fld>
            <a:endParaRPr lang="en-US" altLang="en-US">
              <a:solidFill>
                <a:schemeClr val="accent1"/>
              </a:solidFill>
              <a:latin typeface="Garamond" panose="02020404030301010803" pitchFamily="18" charset="0"/>
            </a:endParaRPr>
          </a:p>
        </p:txBody>
      </p:sp>
      <p:sp>
        <p:nvSpPr>
          <p:cNvPr id="66563" name="Rectangle 2">
            <a:extLst>
              <a:ext uri="{FF2B5EF4-FFF2-40B4-BE49-F238E27FC236}">
                <a16:creationId xmlns:a16="http://schemas.microsoft.com/office/drawing/2014/main" id="{A48B4334-805B-4D6C-8446-BFF682DD409F}"/>
              </a:ext>
            </a:extLst>
          </p:cNvPr>
          <p:cNvSpPr>
            <a:spLocks noGrp="1" noChangeArrowheads="1"/>
          </p:cNvSpPr>
          <p:nvPr>
            <p:ph type="title"/>
          </p:nvPr>
        </p:nvSpPr>
        <p:spPr/>
        <p:txBody>
          <a:bodyPr/>
          <a:lstStyle/>
          <a:p>
            <a:pPr eaLnBrk="1" hangingPunct="1"/>
            <a:r>
              <a:rPr lang="en-US" altLang="en-US" b="1" dirty="0">
                <a:solidFill>
                  <a:srgbClr val="0070C0"/>
                </a:solidFill>
              </a:rPr>
              <a:t>(6) Policies - Probe Documents</a:t>
            </a:r>
          </a:p>
        </p:txBody>
      </p:sp>
      <p:sp>
        <p:nvSpPr>
          <p:cNvPr id="66564" name="Rectangle 3">
            <a:extLst>
              <a:ext uri="{FF2B5EF4-FFF2-40B4-BE49-F238E27FC236}">
                <a16:creationId xmlns:a16="http://schemas.microsoft.com/office/drawing/2014/main" id="{F7691E62-4D92-4280-93F1-DFFCCC5AF8BF}"/>
              </a:ext>
            </a:extLst>
          </p:cNvPr>
          <p:cNvSpPr>
            <a:spLocks noGrp="1" noChangeArrowheads="1"/>
          </p:cNvSpPr>
          <p:nvPr>
            <p:ph type="body" idx="1"/>
          </p:nvPr>
        </p:nvSpPr>
        <p:spPr/>
        <p:txBody>
          <a:bodyPr>
            <a:normAutofit lnSpcReduction="10000"/>
          </a:bodyPr>
          <a:lstStyle/>
          <a:p>
            <a:pPr eaLnBrk="1" hangingPunct="1"/>
            <a:r>
              <a:rPr lang="en-US" altLang="en-US" sz="2800" dirty="0"/>
              <a:t>Internal audit results should be filed every time</a:t>
            </a:r>
          </a:p>
          <a:p>
            <a:pPr eaLnBrk="1" hangingPunct="1"/>
            <a:endParaRPr lang="en-US" altLang="en-US" sz="2800" dirty="0"/>
          </a:p>
          <a:p>
            <a:pPr eaLnBrk="1" hangingPunct="1"/>
            <a:r>
              <a:rPr lang="en-US" altLang="en-US" sz="2800" dirty="0"/>
              <a:t>External audit results should also be kept</a:t>
            </a:r>
          </a:p>
          <a:p>
            <a:pPr eaLnBrk="1" hangingPunct="1"/>
            <a:endParaRPr lang="en-US" altLang="en-US" sz="2800" dirty="0"/>
          </a:p>
          <a:p>
            <a:pPr eaLnBrk="1" hangingPunct="1"/>
            <a:r>
              <a:rPr lang="en-US" altLang="en-US" sz="2800" dirty="0"/>
              <a:t>Follow-up reports if flaws are found</a:t>
            </a:r>
          </a:p>
          <a:p>
            <a:pPr eaLnBrk="1" hangingPunct="1"/>
            <a:endParaRPr lang="en-US" altLang="en-US" sz="2800" dirty="0"/>
          </a:p>
          <a:p>
            <a:pPr eaLnBrk="1" hangingPunct="1"/>
            <a:r>
              <a:rPr lang="en-US" altLang="en-US" sz="2800" dirty="0"/>
              <a:t>If a security incident occurs, document what happened and how it was corrected</a:t>
            </a:r>
          </a:p>
        </p:txBody>
      </p:sp>
    </p:spTree>
  </p:cSld>
  <p:clrMapOvr>
    <a:masterClrMapping/>
  </p:clrMapOvr>
</p:sld>
</file>

<file path=ppt/theme/theme1.xml><?xml version="1.0" encoding="utf-8"?>
<a:theme xmlns:a="http://schemas.openxmlformats.org/drawingml/2006/main" name="1_Retrospect">
  <a:themeElements>
    <a:clrScheme name="OCU - Slides">
      <a:dk1>
        <a:sysClr val="windowText" lastClr="000000"/>
      </a:dk1>
      <a:lt1>
        <a:sysClr val="window" lastClr="FFFFFF"/>
      </a:lt1>
      <a:dk2>
        <a:srgbClr val="344068"/>
      </a:dk2>
      <a:lt2>
        <a:srgbClr val="D9E0E6"/>
      </a:lt2>
      <a:accent1>
        <a:srgbClr val="42BA97"/>
      </a:accent1>
      <a:accent2>
        <a:srgbClr val="014F7D"/>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2" id="{6A845960-9F4A-4EBF-986E-2C980A170069}" vid="{1023FB1E-E9F7-4B34-A329-2E9112ECEE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 - Template</Template>
  <TotalTime>1317</TotalTime>
  <Words>4726</Words>
  <Application>Microsoft Macintosh PowerPoint</Application>
  <PresentationFormat>Widescreen</PresentationFormat>
  <Paragraphs>801</Paragraphs>
  <Slides>103</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103</vt:i4>
      </vt:variant>
    </vt:vector>
  </HeadingPairs>
  <TitlesOfParts>
    <vt:vector size="111" baseType="lpstr">
      <vt:lpstr>Arial</vt:lpstr>
      <vt:lpstr>Calibri</vt:lpstr>
      <vt:lpstr>Calibri Light</vt:lpstr>
      <vt:lpstr>Courier New</vt:lpstr>
      <vt:lpstr>Garamond</vt:lpstr>
      <vt:lpstr>Wingdings</vt:lpstr>
      <vt:lpstr>Wingdings 3</vt:lpstr>
      <vt:lpstr>1_Retrospect</vt:lpstr>
      <vt:lpstr>Cybersecurity CSCI 2413   Mid-Term Review</vt:lpstr>
      <vt:lpstr>OSINT (Open-Source Intelligence)</vt:lpstr>
      <vt:lpstr>OSINT Workflow/Steps</vt:lpstr>
      <vt:lpstr>OSINT Workflow/Steps – cont.</vt:lpstr>
      <vt:lpstr>OSINT Targets</vt:lpstr>
      <vt:lpstr>Sock Puppet</vt:lpstr>
      <vt:lpstr>Cryptography Basics</vt:lpstr>
      <vt:lpstr>Cryptography Basics (cont.)</vt:lpstr>
      <vt:lpstr>Transposition Cipher</vt:lpstr>
      <vt:lpstr>Transposition Cipher</vt:lpstr>
      <vt:lpstr>Transposition Cipher</vt:lpstr>
      <vt:lpstr>Substitution Ciphers</vt:lpstr>
      <vt:lpstr>Substitution Ciphers</vt:lpstr>
      <vt:lpstr>Vigenere Cipher</vt:lpstr>
      <vt:lpstr>Charles Babbage</vt:lpstr>
      <vt:lpstr>Enigma</vt:lpstr>
      <vt:lpstr>Alan Turing</vt:lpstr>
      <vt:lpstr>Alan Turing – “Turning Test”</vt:lpstr>
      <vt:lpstr>Alan Turing – 6 Primitives</vt:lpstr>
      <vt:lpstr>Symmetric Encryption</vt:lpstr>
      <vt:lpstr>Diffie Hellman </vt:lpstr>
      <vt:lpstr>Diffie Hellman Example (Colors)</vt:lpstr>
      <vt:lpstr>Diffie Hellman Example (Numbers)</vt:lpstr>
      <vt:lpstr>Asymmetric Encryption</vt:lpstr>
      <vt:lpstr>Certificate Authorities (CA)</vt:lpstr>
      <vt:lpstr>Hashing</vt:lpstr>
      <vt:lpstr>Salting</vt:lpstr>
      <vt:lpstr>Hashing Methods</vt:lpstr>
      <vt:lpstr>Steganography</vt:lpstr>
      <vt:lpstr>Introduction</vt:lpstr>
      <vt:lpstr>Attacks - Techniques</vt:lpstr>
      <vt:lpstr>Commitment</vt:lpstr>
      <vt:lpstr>Authority</vt:lpstr>
      <vt:lpstr>Reverse Social Engineering</vt:lpstr>
      <vt:lpstr>Likening</vt:lpstr>
      <vt:lpstr>Scarcity</vt:lpstr>
      <vt:lpstr>Defenses</vt:lpstr>
      <vt:lpstr>Physical Security Attacks</vt:lpstr>
      <vt:lpstr>What do the attackers want?</vt:lpstr>
      <vt:lpstr>Other Shared PII</vt:lpstr>
      <vt:lpstr>Phishing</vt:lpstr>
      <vt:lpstr>HIPAA</vt:lpstr>
      <vt:lpstr>Multi-factor Authentication (MFA)</vt:lpstr>
      <vt:lpstr>Dictionary Attack</vt:lpstr>
      <vt:lpstr>Attack Types</vt:lpstr>
      <vt:lpstr>The Open Systems Interconnect  (OSI) Model</vt:lpstr>
      <vt:lpstr>Router, Switch and Hub</vt:lpstr>
      <vt:lpstr>Router, Switch, and Hub</vt:lpstr>
      <vt:lpstr>IP Addresses</vt:lpstr>
      <vt:lpstr>IP Ranges (First Byte)</vt:lpstr>
      <vt:lpstr>IP Addresses</vt:lpstr>
      <vt:lpstr>Uniform Resource Locators</vt:lpstr>
      <vt:lpstr>MAC Addresses</vt:lpstr>
      <vt:lpstr>Protocols/Ports</vt:lpstr>
      <vt:lpstr>Basic Network Utilities</vt:lpstr>
      <vt:lpstr>Basic Network Utilities</vt:lpstr>
      <vt:lpstr>Basic Network Utilities</vt:lpstr>
      <vt:lpstr>Basic Network Utilities</vt:lpstr>
      <vt:lpstr>Basic Network Utilities</vt:lpstr>
      <vt:lpstr>UDP vs. TCP</vt:lpstr>
      <vt:lpstr>Denial of Service Attack</vt:lpstr>
      <vt:lpstr>Distributed Denial of Service (DDoS) Attack</vt:lpstr>
      <vt:lpstr>SYN Flood</vt:lpstr>
      <vt:lpstr>SYN Flood</vt:lpstr>
      <vt:lpstr>Smurf Attack</vt:lpstr>
      <vt:lpstr>Ping of Death (PoD)</vt:lpstr>
      <vt:lpstr>UDP Flood and ICMP Flood</vt:lpstr>
      <vt:lpstr>Distributed Reflection DoS (DRDoS)</vt:lpstr>
      <vt:lpstr>Distributed Reflection DoS (DRDoS)</vt:lpstr>
      <vt:lpstr>Defending Against Buffer Overflow Attacks</vt:lpstr>
      <vt:lpstr>Viruses, Logic Bombs, Backdoors</vt:lpstr>
      <vt:lpstr>Virus vs. Worm</vt:lpstr>
      <vt:lpstr>Trojan Horse Attacks</vt:lpstr>
      <vt:lpstr>How Do Viruses Spread?</vt:lpstr>
      <vt:lpstr>How Do Worms Spread?</vt:lpstr>
      <vt:lpstr>Ransomware</vt:lpstr>
      <vt:lpstr>Trojan Horses</vt:lpstr>
      <vt:lpstr>Symptoms of a Trojan Horse</vt:lpstr>
      <vt:lpstr>What Ports are OPEN?</vt:lpstr>
      <vt:lpstr>Single Loss Expectancy (SLE)</vt:lpstr>
      <vt:lpstr>Annualized Loss Expectancy (ALE)</vt:lpstr>
      <vt:lpstr>Evaluating the Security Risk</vt:lpstr>
      <vt:lpstr>Evaluating the Security Risk</vt:lpstr>
      <vt:lpstr>Evaluating the Security Risk</vt:lpstr>
      <vt:lpstr>Evaluating the Security Risk</vt:lpstr>
      <vt:lpstr>The Six P’s of Assessment</vt:lpstr>
      <vt:lpstr>(1) Patches</vt:lpstr>
      <vt:lpstr>(1) Patches</vt:lpstr>
      <vt:lpstr>(2) Ports</vt:lpstr>
      <vt:lpstr>(3) Protect</vt:lpstr>
      <vt:lpstr>(4) Physical</vt:lpstr>
      <vt:lpstr>(4) Physical</vt:lpstr>
      <vt:lpstr>(5) Probing the Network</vt:lpstr>
      <vt:lpstr>Vulnerability Lists</vt:lpstr>
      <vt:lpstr>(6) Policies - McCumber Cube</vt:lpstr>
      <vt:lpstr>(6) Policies - Security Documentation</vt:lpstr>
      <vt:lpstr>(6) Policies - Physical Security Documentation</vt:lpstr>
      <vt:lpstr>(6) Policy and Personnel Documentation</vt:lpstr>
      <vt:lpstr>(6) Policies - Probe Documents</vt:lpstr>
      <vt:lpstr>(6) Policies - Network Protection Documents</vt:lpstr>
      <vt:lpstr>Types of Hackers</vt:lpstr>
      <vt:lpstr>Penetration Testing (PenTester)</vt:lpstr>
      <vt:lpstr>Evil Twin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CSCI 2413</dc:title>
  <dc:creator>Maxwell, Jeff</dc:creator>
  <cp:lastModifiedBy>Jeff Maxwell (Contractor)</cp:lastModifiedBy>
  <cp:revision>37</cp:revision>
  <dcterms:created xsi:type="dcterms:W3CDTF">2022-01-08T18:43:22Z</dcterms:created>
  <dcterms:modified xsi:type="dcterms:W3CDTF">2025-10-12T22:44:20Z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ae119f0-38a6-40fc-810e-ef21eb0d5778_Enabled">
    <vt:lpwstr>true</vt:lpwstr>
  </property>
  <property fmtid="{D5CDD505-2E9C-101B-9397-08002B2CF9AE}" pid="3" name="MSIP_Label_9ae119f0-38a6-40fc-810e-ef21eb0d5778_SetDate">
    <vt:lpwstr>2023-10-03T12:21:37Z</vt:lpwstr>
  </property>
  <property fmtid="{D5CDD505-2E9C-101B-9397-08002B2CF9AE}" pid="4" name="MSIP_Label_9ae119f0-38a6-40fc-810e-ef21eb0d5778_Method">
    <vt:lpwstr>Standard</vt:lpwstr>
  </property>
  <property fmtid="{D5CDD505-2E9C-101B-9397-08002B2CF9AE}" pid="5" name="MSIP_Label_9ae119f0-38a6-40fc-810e-ef21eb0d5778_Name">
    <vt:lpwstr>defa4170-0d19-0005-0004-bc88714345d2</vt:lpwstr>
  </property>
  <property fmtid="{D5CDD505-2E9C-101B-9397-08002B2CF9AE}" pid="6" name="MSIP_Label_9ae119f0-38a6-40fc-810e-ef21eb0d5778_SiteId">
    <vt:lpwstr>51099f15-499b-44d5-a287-ac53ac263895</vt:lpwstr>
  </property>
  <property fmtid="{D5CDD505-2E9C-101B-9397-08002B2CF9AE}" pid="7" name="MSIP_Label_9ae119f0-38a6-40fc-810e-ef21eb0d5778_ActionId">
    <vt:lpwstr>72622020-17d9-4284-a3b9-e94f03a0bae8</vt:lpwstr>
  </property>
  <property fmtid="{D5CDD505-2E9C-101B-9397-08002B2CF9AE}" pid="8" name="MSIP_Label_9ae119f0-38a6-40fc-810e-ef21eb0d5778_ContentBits">
    <vt:lpwstr>0</vt:lpwstr>
  </property>
</Properties>
</file>